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259" r:id="rId3"/>
    <p:sldId id="257" r:id="rId4"/>
    <p:sldId id="258" r:id="rId5"/>
    <p:sldId id="260" r:id="rId6"/>
    <p:sldId id="261" r:id="rId7"/>
    <p:sldId id="262" r:id="rId8"/>
    <p:sldId id="287" r:id="rId9"/>
    <p:sldId id="288" r:id="rId10"/>
    <p:sldId id="289" r:id="rId11"/>
    <p:sldId id="290" r:id="rId12"/>
    <p:sldId id="291" r:id="rId13"/>
    <p:sldId id="292" r:id="rId14"/>
    <p:sldId id="293" r:id="rId15"/>
    <p:sldId id="280" r:id="rId16"/>
    <p:sldId id="281" r:id="rId17"/>
    <p:sldId id="282" r:id="rId18"/>
    <p:sldId id="283" r:id="rId19"/>
    <p:sldId id="284" r:id="rId20"/>
    <p:sldId id="285" r:id="rId21"/>
    <p:sldId id="286" r:id="rId22"/>
    <p:sldId id="264" r:id="rId23"/>
    <p:sldId id="265" r:id="rId24"/>
    <p:sldId id="266" r:id="rId25"/>
    <p:sldId id="267" r:id="rId26"/>
    <p:sldId id="268" r:id="rId27"/>
    <p:sldId id="269" r:id="rId28"/>
    <p:sldId id="270" r:id="rId29"/>
    <p:sldId id="271" r:id="rId30"/>
    <p:sldId id="272" r:id="rId31"/>
    <p:sldId id="273" r:id="rId32"/>
    <p:sldId id="274" r:id="rId33"/>
    <p:sldId id="275" r:id="rId34"/>
    <p:sldId id="276" r:id="rId35"/>
    <p:sldId id="277" r:id="rId36"/>
    <p:sldId id="278" r:id="rId37"/>
    <p:sldId id="279" r:id="rId3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8" d="100"/>
          <a:sy n="88" d="100"/>
        </p:scale>
        <p:origin x="494"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jpeg>
</file>

<file path=ppt/media/image11.jpg>
</file>

<file path=ppt/media/image12.jpg>
</file>

<file path=ppt/media/image13.jpg>
</file>

<file path=ppt/media/image14.jpe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F9682A-EAD4-482C-9534-0E9C85FFCF47}" type="datetimeFigureOut">
              <a:rPr lang="fr-FR" smtClean="0"/>
              <a:t>09/11/2022</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4DD359-F631-4284-AA8C-95BFB9FB785D}" type="slidenum">
              <a:rPr lang="fr-FR" smtClean="0"/>
              <a:t>‹N°›</a:t>
            </a:fld>
            <a:endParaRPr lang="fr-FR"/>
          </a:p>
        </p:txBody>
      </p:sp>
    </p:spTree>
    <p:extLst>
      <p:ext uri="{BB962C8B-B14F-4D97-AF65-F5344CB8AC3E}">
        <p14:creationId xmlns:p14="http://schemas.microsoft.com/office/powerpoint/2010/main" val="9451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Rapport VILLERME</a:t>
            </a:r>
          </a:p>
          <a:p>
            <a:r>
              <a:rPr lang="fr-FR" dirty="0" smtClean="0"/>
              <a:t>Dans la première moitié du XIXème, l’Etat constate que les jeunes français qui arrivent à l’âge de la conscription (service militaire) sont en mauvaise santé et font donc de mauvais soldats. C’est cette réflexion qui va conduire le pouvoir politique à solliciter le docteur Villermé pour qu’il aille étudier de plus près les causes de cette faiblesse générationnelle qui met en péril la nation !</a:t>
            </a:r>
          </a:p>
          <a:p>
            <a:r>
              <a:rPr lang="fr-FR" dirty="0" smtClean="0"/>
              <a:t>Le rapport du Dr est très clair : les enfants travaillent trop tôt, dans des usines insalubres, et sont donc déjà usés quand vient l’heure d’aller servir le pays. Il est donc décidé une première loi sociale (loi du 22 mars 1841) qui vise à empêcher les enfants de travailler trop jeunes : 8 ans est l'âge minimum, le travail de nuit des enfants est interdit, durée maximale 8 heures par jours de 8 à 12 ans. Cette loi ne sera toutefois pas appliquée car ce sont les notables locaux qui sont chargés de son application … or, ils sont bien souvent les employeurs de ces enfants ! D’ailleurs le gouvernement appelle ces « inspecteurs » à la plus grande modération !</a:t>
            </a:r>
          </a:p>
          <a:p>
            <a:r>
              <a:rPr lang="fr-FR" dirty="0" smtClean="0"/>
              <a:t>Progressivement l’idée que les lois sociales sont nécessaires et que leur application doit être contrôlée fait quand même son chemin.</a:t>
            </a:r>
          </a:p>
          <a:p>
            <a:endParaRPr lang="fr-FR" dirty="0" smtClean="0"/>
          </a:p>
          <a:p>
            <a:r>
              <a:rPr lang="fr-FR" dirty="0" smtClean="0"/>
              <a:t>Création de l’Inspection du travail en  1892 (loi du 2 novembre 1892)</a:t>
            </a:r>
          </a:p>
          <a:p>
            <a:r>
              <a:rPr lang="fr-FR" dirty="0" smtClean="0"/>
              <a:t>C’est la première loi sociale d’envergure : elle réglemente la durée du travail des enfants mais aussi des femmes et des jeunes filles mineures et elle se donne les moyens d’en contrôler l’application avec la création d’un corps de contrôle de fonctionnaires qui ont droit d’entrée dans les établissements qui emploient des salariés ainsi que la possibilité de se faire présenter des registres. Cette fois-ci c’est la bonne, l’inspection du travail est née !</a:t>
            </a:r>
          </a:p>
          <a:p>
            <a:endParaRPr lang="fr-FR" dirty="0" smtClean="0"/>
          </a:p>
          <a:p>
            <a:r>
              <a:rPr lang="fr-FR" dirty="0" smtClean="0"/>
              <a:t>Les lois sociales du XXème siècle</a:t>
            </a:r>
          </a:p>
          <a:p>
            <a:r>
              <a:rPr lang="fr-FR" dirty="0" smtClean="0"/>
              <a:t>Jusqu’à la première guerre mondiale, les compétences de l’IT restent axées autour des conditions de travail mais le caractère généraliste des missions va progressivement s’affirmer : l’histoire sociale du XXème est totalement cohérente avec l’extension de ces missions (conditions de travail puis représentation du personnel et droit syndical, puis licenciement éco et PSE).</a:t>
            </a:r>
          </a:p>
          <a:p>
            <a:r>
              <a:rPr lang="fr-FR" dirty="0" smtClean="0"/>
              <a:t>Quelques jalons : 1893 = loi hygiène et sécurité (elle définit des règles d'aération, de propreté, de chauffage, d'éclairage et d'équipements sanitaires, qui doivent garantir la sécurité des travailleurs),  loi des chaises en 1900, 1906 = repos hebdomadaire, 1919 = loi sur la journée de 8 heures, 1936 = congés payés et semaine de 40 heures, 1936 toujours, les délégués du personnel, 1945 = les comités d’entreprises, 1968 = droit syndical, 1975 = autorisation administrative de licenciement (jusqu’en 1986), 1993 = loi sur la prévention des plans sociaux.</a:t>
            </a:r>
          </a:p>
          <a:p>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23</a:t>
            </a:fld>
            <a:endParaRPr lang="fr-FR"/>
          </a:p>
        </p:txBody>
      </p:sp>
    </p:spTree>
    <p:extLst>
      <p:ext uri="{BB962C8B-B14F-4D97-AF65-F5344CB8AC3E}">
        <p14:creationId xmlns:p14="http://schemas.microsoft.com/office/powerpoint/2010/main" val="38210233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1" kern="1200" dirty="0" smtClean="0">
                <a:solidFill>
                  <a:schemeClr val="tx1"/>
                </a:solidFill>
                <a:effectLst/>
                <a:latin typeface="+mn-lt"/>
                <a:ea typeface="+mn-ea"/>
                <a:cs typeface="+mn-cs"/>
              </a:rPr>
              <a:t>Un exemple d’enquête</a:t>
            </a:r>
          </a:p>
          <a:p>
            <a:r>
              <a:rPr lang="fr-FR" sz="1200" b="1" i="1" kern="1200" dirty="0" smtClean="0">
                <a:solidFill>
                  <a:schemeClr val="tx1"/>
                </a:solidFill>
                <a:effectLst/>
                <a:latin typeface="+mn-lt"/>
                <a:ea typeface="+mn-ea"/>
                <a:cs typeface="+mn-cs"/>
              </a:rPr>
              <a:t>Prévenu par service de secours ou police</a:t>
            </a:r>
          </a:p>
          <a:p>
            <a:r>
              <a:rPr lang="fr-FR" sz="1200" kern="1200" dirty="0" smtClean="0">
                <a:solidFill>
                  <a:schemeClr val="tx1"/>
                </a:solidFill>
                <a:effectLst/>
                <a:latin typeface="+mn-lt"/>
                <a:ea typeface="+mn-ea"/>
                <a:cs typeface="+mn-cs"/>
              </a:rPr>
              <a:t>Parfois par voie de presse ou information par l’employeur</a:t>
            </a:r>
          </a:p>
          <a:p>
            <a:r>
              <a:rPr lang="fr-FR" sz="1200" b="1" i="1" kern="1200" dirty="0" smtClean="0">
                <a:solidFill>
                  <a:schemeClr val="tx1"/>
                </a:solidFill>
                <a:effectLst/>
                <a:latin typeface="+mn-lt"/>
                <a:ea typeface="+mn-ea"/>
                <a:cs typeface="+mn-cs"/>
              </a:rPr>
              <a:t>Enquête la plus rapide possible</a:t>
            </a:r>
          </a:p>
          <a:p>
            <a:r>
              <a:rPr lang="fr-FR" sz="1200" b="1" i="1" kern="1200" dirty="0" smtClean="0">
                <a:solidFill>
                  <a:schemeClr val="tx1"/>
                </a:solidFill>
                <a:effectLst/>
                <a:latin typeface="+mn-lt"/>
                <a:ea typeface="+mn-ea"/>
                <a:cs typeface="+mn-cs"/>
              </a:rPr>
              <a:t>Enquête technique sur la causalité de l’accident et les infractions</a:t>
            </a:r>
          </a:p>
          <a:p>
            <a:r>
              <a:rPr lang="fr-FR" sz="1200" kern="1200" dirty="0" smtClean="0">
                <a:solidFill>
                  <a:schemeClr val="tx1"/>
                </a:solidFill>
                <a:effectLst/>
                <a:latin typeface="+mn-lt"/>
                <a:ea typeface="+mn-ea"/>
                <a:cs typeface="+mn-cs"/>
              </a:rPr>
              <a:t>Parfois se posent des questions techniques complexes (cellule pluridisciplinaire) ou sur les obligations de coordination des travaux.</a:t>
            </a:r>
          </a:p>
          <a:p>
            <a:r>
              <a:rPr lang="fr-FR" sz="1200" kern="1200" dirty="0" smtClean="0">
                <a:solidFill>
                  <a:schemeClr val="tx1"/>
                </a:solidFill>
                <a:effectLst/>
                <a:latin typeface="+mn-lt"/>
                <a:ea typeface="+mn-ea"/>
                <a:cs typeface="+mn-cs"/>
              </a:rPr>
              <a:t>Non seulement trouver une infraction, mais un lien de causalité entre l’AT et l’infraction.</a:t>
            </a:r>
          </a:p>
          <a:p>
            <a:r>
              <a:rPr lang="fr-FR" sz="1200" kern="1200" dirty="0" smtClean="0">
                <a:solidFill>
                  <a:schemeClr val="tx1"/>
                </a:solidFill>
                <a:effectLst/>
                <a:latin typeface="+mn-lt"/>
                <a:ea typeface="+mn-ea"/>
                <a:cs typeface="+mn-cs"/>
              </a:rPr>
              <a:t>Evoquer la pratique de la </a:t>
            </a:r>
            <a:r>
              <a:rPr lang="fr-FR" sz="1200" kern="1200" dirty="0" err="1" smtClean="0">
                <a:solidFill>
                  <a:schemeClr val="tx1"/>
                </a:solidFill>
                <a:effectLst/>
                <a:latin typeface="+mn-lt"/>
                <a:ea typeface="+mn-ea"/>
                <a:cs typeface="+mn-cs"/>
              </a:rPr>
              <a:t>cosaisine</a:t>
            </a:r>
            <a:r>
              <a:rPr lang="fr-FR" sz="1200" kern="1200" dirty="0" smtClean="0">
                <a:solidFill>
                  <a:schemeClr val="tx1"/>
                </a:solidFill>
                <a:effectLst/>
                <a:latin typeface="+mn-lt"/>
                <a:ea typeface="+mn-ea"/>
                <a:cs typeface="+mn-cs"/>
              </a:rPr>
              <a:t> qui se développe</a:t>
            </a:r>
          </a:p>
          <a:p>
            <a:endParaRPr lang="fr-FR" sz="1200" kern="1200" dirty="0" smtClean="0">
              <a:solidFill>
                <a:schemeClr val="tx1"/>
              </a:solidFill>
              <a:effectLst/>
              <a:latin typeface="+mn-lt"/>
              <a:ea typeface="+mn-ea"/>
              <a:cs typeface="+mn-cs"/>
            </a:endParaRPr>
          </a:p>
          <a:p>
            <a:r>
              <a:rPr lang="fr-FR" sz="1200" b="1" kern="1200" dirty="0" smtClean="0">
                <a:solidFill>
                  <a:schemeClr val="tx1"/>
                </a:solidFill>
                <a:effectLst/>
                <a:latin typeface="+mn-lt"/>
                <a:ea typeface="+mn-ea"/>
                <a:cs typeface="+mn-cs"/>
              </a:rPr>
              <a:t>L’audition pénale libre</a:t>
            </a:r>
          </a:p>
          <a:p>
            <a:r>
              <a:rPr lang="fr-FR" sz="1200" b="1" kern="1200" dirty="0" smtClean="0">
                <a:solidFill>
                  <a:schemeClr val="tx1"/>
                </a:solidFill>
                <a:effectLst/>
                <a:latin typeface="+mn-lt"/>
                <a:ea typeface="+mn-ea"/>
                <a:cs typeface="+mn-cs"/>
              </a:rPr>
              <a:t>Rédaction d’un PV ou Art 40 </a:t>
            </a:r>
          </a:p>
          <a:p>
            <a:r>
              <a:rPr lang="fr-FR" sz="1200" b="1" kern="1200" dirty="0" smtClean="0">
                <a:solidFill>
                  <a:schemeClr val="tx1"/>
                </a:solidFill>
                <a:effectLst/>
                <a:latin typeface="+mn-lt"/>
                <a:ea typeface="+mn-ea"/>
                <a:cs typeface="+mn-cs"/>
              </a:rPr>
              <a:t>Participation à l’audience au tribunal </a:t>
            </a:r>
          </a:p>
          <a:p>
            <a:r>
              <a:rPr lang="fr-FR" sz="1200" kern="1200" dirty="0" smtClean="0">
                <a:solidFill>
                  <a:schemeClr val="tx1"/>
                </a:solidFill>
                <a:effectLst/>
                <a:latin typeface="+mn-lt"/>
                <a:ea typeface="+mn-ea"/>
                <a:cs typeface="+mn-cs"/>
              </a:rPr>
              <a:t>(facultative mais indispensable)</a:t>
            </a:r>
          </a:p>
          <a:p>
            <a:endParaRPr lang="fr-FR" sz="1200" kern="1200" dirty="0" smtClean="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35</a:t>
            </a:fld>
            <a:endParaRPr lang="fr-FR"/>
          </a:p>
        </p:txBody>
      </p:sp>
    </p:spTree>
    <p:extLst>
      <p:ext uri="{BB962C8B-B14F-4D97-AF65-F5344CB8AC3E}">
        <p14:creationId xmlns:p14="http://schemas.microsoft.com/office/powerpoint/2010/main" val="32781658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1" kern="1200" dirty="0" smtClean="0">
                <a:solidFill>
                  <a:schemeClr val="tx1"/>
                </a:solidFill>
                <a:effectLst/>
                <a:latin typeface="+mn-lt"/>
                <a:ea typeface="+mn-ea"/>
                <a:cs typeface="+mn-cs"/>
              </a:rPr>
              <a:t>L’autorisation de licenciement de salarié protégé</a:t>
            </a:r>
          </a:p>
          <a:p>
            <a:r>
              <a:rPr lang="fr-FR" sz="1200" b="1" kern="1200" dirty="0" smtClean="0">
                <a:solidFill>
                  <a:schemeClr val="tx1"/>
                </a:solidFill>
                <a:effectLst/>
                <a:latin typeface="+mn-lt"/>
                <a:ea typeface="+mn-ea"/>
                <a:cs typeface="+mn-cs"/>
              </a:rPr>
              <a:t>La « magistrature sociale »</a:t>
            </a:r>
          </a:p>
          <a:p>
            <a:r>
              <a:rPr lang="fr-FR" sz="1200" b="1" i="1" kern="1200" dirty="0" smtClean="0">
                <a:solidFill>
                  <a:schemeClr val="tx1"/>
                </a:solidFill>
                <a:effectLst/>
                <a:latin typeface="+mn-lt"/>
                <a:ea typeface="+mn-ea"/>
                <a:cs typeface="+mn-cs"/>
              </a:rPr>
              <a:t>Contrôle de la mise en place et du fonctionnement des IRP </a:t>
            </a:r>
          </a:p>
          <a:p>
            <a:r>
              <a:rPr lang="fr-FR" sz="1200" kern="1200" dirty="0" smtClean="0">
                <a:solidFill>
                  <a:schemeClr val="tx1"/>
                </a:solidFill>
                <a:effectLst/>
                <a:latin typeface="+mn-lt"/>
                <a:ea typeface="+mn-ea"/>
                <a:cs typeface="+mn-cs"/>
              </a:rPr>
              <a:t>(décisions en matières d’élection et entrave)</a:t>
            </a:r>
          </a:p>
          <a:p>
            <a:r>
              <a:rPr lang="fr-FR" sz="1200" b="1" i="1" kern="1200" dirty="0" smtClean="0">
                <a:solidFill>
                  <a:schemeClr val="tx1"/>
                </a:solidFill>
                <a:effectLst/>
                <a:latin typeface="+mn-lt"/>
                <a:ea typeface="+mn-ea"/>
                <a:cs typeface="+mn-cs"/>
              </a:rPr>
              <a:t>Participation au CSE ou à la CSSCT (L. 2315-27)</a:t>
            </a:r>
          </a:p>
          <a:p>
            <a:r>
              <a:rPr lang="fr-FR" sz="1200" b="1" i="1" kern="1200" dirty="0" smtClean="0">
                <a:solidFill>
                  <a:schemeClr val="tx1"/>
                </a:solidFill>
                <a:effectLst/>
                <a:latin typeface="+mn-lt"/>
                <a:ea typeface="+mn-ea"/>
                <a:cs typeface="+mn-cs"/>
              </a:rPr>
              <a:t>Médiateur lors de conflits sociaux (R. 2522-1)</a:t>
            </a:r>
          </a:p>
          <a:p>
            <a:r>
              <a:rPr lang="fr-FR" sz="1200" kern="1200" dirty="0" smtClean="0">
                <a:solidFill>
                  <a:schemeClr val="tx1"/>
                </a:solidFill>
                <a:effectLst/>
                <a:latin typeface="+mn-lt"/>
                <a:ea typeface="+mn-ea"/>
                <a:cs typeface="+mn-cs"/>
              </a:rPr>
              <a:t>Tout conflit collectif de travail est immédiatement notifié par la partie la plus diligente au préfet qui, en liaison avec l'agent de contrôle de l'inspection du travail compétent, intervient en vue de rechercher une solution amiable.</a:t>
            </a:r>
          </a:p>
          <a:p>
            <a:endParaRPr lang="fr-FR" sz="1200" kern="1200" dirty="0" smtClean="0">
              <a:solidFill>
                <a:schemeClr val="tx1"/>
              </a:solidFill>
              <a:effectLst/>
              <a:latin typeface="+mn-lt"/>
              <a:ea typeface="+mn-ea"/>
              <a:cs typeface="+mn-cs"/>
            </a:endParaRPr>
          </a:p>
          <a:p>
            <a:r>
              <a:rPr lang="fr-FR" sz="1200" kern="1200" dirty="0" smtClean="0">
                <a:solidFill>
                  <a:schemeClr val="tx1"/>
                </a:solidFill>
                <a:effectLst/>
                <a:latin typeface="+mn-lt"/>
                <a:ea typeface="+mn-ea"/>
                <a:cs typeface="+mn-cs"/>
              </a:rPr>
              <a:t>Illustrer avec des dossiers</a:t>
            </a:r>
          </a:p>
          <a:p>
            <a:r>
              <a:rPr lang="fr-FR" sz="1200" b="1" kern="1200" dirty="0" smtClean="0">
                <a:solidFill>
                  <a:schemeClr val="tx1"/>
                </a:solidFill>
                <a:effectLst/>
                <a:latin typeface="+mn-lt"/>
                <a:ea typeface="+mn-ea"/>
                <a:cs typeface="+mn-cs"/>
              </a:rPr>
              <a:t>La décision SP une activité souvent conséquente pour l’IT</a:t>
            </a:r>
          </a:p>
          <a:p>
            <a:r>
              <a:rPr lang="fr-FR" sz="1200" kern="1200" dirty="0" smtClean="0">
                <a:solidFill>
                  <a:schemeClr val="tx1"/>
                </a:solidFill>
                <a:effectLst/>
                <a:latin typeface="+mn-lt"/>
                <a:ea typeface="+mn-ea"/>
                <a:cs typeface="+mn-cs"/>
              </a:rPr>
              <a:t>En Île-de-France, plusieurs décisions par mois</a:t>
            </a:r>
          </a:p>
          <a:p>
            <a:r>
              <a:rPr lang="fr-FR" sz="1200" kern="1200" dirty="0" smtClean="0">
                <a:solidFill>
                  <a:schemeClr val="tx1"/>
                </a:solidFill>
                <a:effectLst/>
                <a:latin typeface="+mn-lt"/>
                <a:ea typeface="+mn-ea"/>
                <a:cs typeface="+mn-cs"/>
              </a:rPr>
              <a:t>Concerne tout type de rupture à l’initiative de l’employeur ou d’un commun accord ; exclut la démission et le départ à la retraite à l’initiative du salarié</a:t>
            </a:r>
          </a:p>
          <a:p>
            <a:r>
              <a:rPr lang="fr-FR" sz="1200" kern="1200" dirty="0" smtClean="0">
                <a:solidFill>
                  <a:schemeClr val="tx1"/>
                </a:solidFill>
                <a:effectLst/>
                <a:latin typeface="+mn-lt"/>
                <a:ea typeface="+mn-ea"/>
                <a:cs typeface="+mn-cs"/>
              </a:rPr>
              <a:t>Nombreuses décisions d’autorisation sur des dossiers non conflictuels</a:t>
            </a:r>
          </a:p>
          <a:p>
            <a:r>
              <a:rPr lang="fr-FR" sz="1200" kern="1200" dirty="0" smtClean="0">
                <a:solidFill>
                  <a:schemeClr val="tx1"/>
                </a:solidFill>
                <a:effectLst/>
                <a:latin typeface="+mn-lt"/>
                <a:ea typeface="+mn-ea"/>
                <a:cs typeface="+mn-cs"/>
              </a:rPr>
              <a:t>Des RCI de plus en plus nombreuses, parfois même après un refus d’autorisation</a:t>
            </a:r>
          </a:p>
          <a:p>
            <a:r>
              <a:rPr lang="fr-FR" sz="1200" kern="1200" dirty="0" smtClean="0">
                <a:solidFill>
                  <a:schemeClr val="tx1"/>
                </a:solidFill>
                <a:effectLst/>
                <a:latin typeface="+mn-lt"/>
                <a:ea typeface="+mn-ea"/>
                <a:cs typeface="+mn-cs"/>
              </a:rPr>
              <a:t>Beaucoup d’autres champs pour la prise de décision (durée du travail et élections principalement)</a:t>
            </a:r>
          </a:p>
          <a:p>
            <a:r>
              <a:rPr lang="fr-FR" sz="1200" b="1" kern="1200" dirty="0" smtClean="0">
                <a:solidFill>
                  <a:schemeClr val="tx1"/>
                </a:solidFill>
                <a:effectLst/>
                <a:latin typeface="+mn-lt"/>
                <a:ea typeface="+mn-ea"/>
                <a:cs typeface="+mn-cs"/>
              </a:rPr>
              <a:t>Un exercice de la responsabilité et de la décision</a:t>
            </a:r>
          </a:p>
          <a:p>
            <a:r>
              <a:rPr lang="fr-FR" sz="1200" kern="1200" dirty="0" smtClean="0">
                <a:solidFill>
                  <a:schemeClr val="tx1"/>
                </a:solidFill>
                <a:effectLst/>
                <a:latin typeface="+mn-lt"/>
                <a:ea typeface="+mn-ea"/>
                <a:cs typeface="+mn-cs"/>
              </a:rPr>
              <a:t>Obligation de trancher la question posée dans des contextes parfois conflictuels et humainement complexes</a:t>
            </a:r>
          </a:p>
          <a:p>
            <a:r>
              <a:rPr lang="fr-FR" sz="1200" kern="1200" dirty="0" smtClean="0">
                <a:solidFill>
                  <a:schemeClr val="tx1"/>
                </a:solidFill>
                <a:effectLst/>
                <a:latin typeface="+mn-lt"/>
                <a:ea typeface="+mn-ea"/>
                <a:cs typeface="+mn-cs"/>
              </a:rPr>
              <a:t>Des questions juridiques pointues</a:t>
            </a:r>
          </a:p>
          <a:p>
            <a:r>
              <a:rPr lang="fr-FR" sz="1200" b="1" kern="1200" dirty="0" smtClean="0">
                <a:solidFill>
                  <a:schemeClr val="tx1"/>
                </a:solidFill>
                <a:effectLst/>
                <a:latin typeface="+mn-lt"/>
                <a:ea typeface="+mn-ea"/>
                <a:cs typeface="+mn-cs"/>
              </a:rPr>
              <a:t>L’enquête contradictoire</a:t>
            </a:r>
          </a:p>
          <a:p>
            <a:r>
              <a:rPr lang="fr-FR" sz="1200" kern="1200" dirty="0" smtClean="0">
                <a:solidFill>
                  <a:schemeClr val="tx1"/>
                </a:solidFill>
                <a:effectLst/>
                <a:latin typeface="+mn-lt"/>
                <a:ea typeface="+mn-ea"/>
                <a:cs typeface="+mn-cs"/>
              </a:rPr>
              <a:t> </a:t>
            </a:r>
            <a:r>
              <a:rPr lang="fr-FR" sz="1200" i="1" kern="1200" dirty="0" smtClean="0">
                <a:solidFill>
                  <a:schemeClr val="tx1"/>
                </a:solidFill>
                <a:effectLst/>
                <a:latin typeface="+mn-lt"/>
                <a:ea typeface="+mn-ea"/>
                <a:cs typeface="+mn-cs"/>
              </a:rPr>
              <a:t>(importance du principe)</a:t>
            </a:r>
            <a:endParaRPr lang="fr-FR"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fr-FR" sz="1200" i="1" kern="1200" dirty="0" smtClean="0">
                <a:solidFill>
                  <a:schemeClr val="tx1"/>
                </a:solidFill>
                <a:effectLst/>
                <a:latin typeface="+mn-lt"/>
                <a:ea typeface="+mn-ea"/>
                <a:cs typeface="+mn-cs"/>
              </a:rPr>
              <a:t>Les parties peuvent être surprises de l’importance des vérifications</a:t>
            </a:r>
            <a:endParaRPr lang="fr-FR" sz="1200" kern="1200" dirty="0" smtClean="0">
              <a:solidFill>
                <a:schemeClr val="tx1"/>
              </a:solidFill>
              <a:effectLst/>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36</a:t>
            </a:fld>
            <a:endParaRPr lang="fr-FR"/>
          </a:p>
        </p:txBody>
      </p:sp>
    </p:spTree>
    <p:extLst>
      <p:ext uri="{BB962C8B-B14F-4D97-AF65-F5344CB8AC3E}">
        <p14:creationId xmlns:p14="http://schemas.microsoft.com/office/powerpoint/2010/main" val="34258742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1" kern="1200" dirty="0" smtClean="0">
                <a:solidFill>
                  <a:schemeClr val="tx1"/>
                </a:solidFill>
                <a:effectLst/>
                <a:latin typeface="+mn-lt"/>
                <a:ea typeface="+mn-ea"/>
                <a:cs typeface="+mn-cs"/>
              </a:rPr>
              <a:t>Les points de contrôle de la LSP</a:t>
            </a:r>
          </a:p>
          <a:p>
            <a:r>
              <a:rPr lang="fr-FR" sz="1200" b="1" i="1" kern="1200" dirty="0" smtClean="0">
                <a:solidFill>
                  <a:schemeClr val="tx1"/>
                </a:solidFill>
                <a:effectLst/>
                <a:latin typeface="+mn-lt"/>
                <a:ea typeface="+mn-ea"/>
                <a:cs typeface="+mn-cs"/>
              </a:rPr>
              <a:t>La compétence (matérielle et géographique)</a:t>
            </a:r>
          </a:p>
          <a:p>
            <a:r>
              <a:rPr lang="fr-FR" sz="1200" b="1" i="1" kern="1200" dirty="0" smtClean="0">
                <a:solidFill>
                  <a:schemeClr val="tx1"/>
                </a:solidFill>
                <a:effectLst/>
                <a:latin typeface="+mn-lt"/>
                <a:ea typeface="+mn-ea"/>
                <a:cs typeface="+mn-cs"/>
              </a:rPr>
              <a:t>La procédure interne (légale et conventionnelle)</a:t>
            </a:r>
          </a:p>
          <a:p>
            <a:r>
              <a:rPr lang="fr-FR" sz="1200" b="1" i="1" kern="1200" dirty="0" smtClean="0">
                <a:solidFill>
                  <a:schemeClr val="tx1"/>
                </a:solidFill>
                <a:effectLst/>
                <a:latin typeface="+mn-lt"/>
                <a:ea typeface="+mn-ea"/>
                <a:cs typeface="+mn-cs"/>
              </a:rPr>
              <a:t>Le licenciement disciplinaire : </a:t>
            </a:r>
          </a:p>
          <a:p>
            <a:r>
              <a:rPr lang="fr-FR" sz="1200" b="1" kern="1200" dirty="0" smtClean="0">
                <a:solidFill>
                  <a:schemeClr val="tx1"/>
                </a:solidFill>
                <a:effectLst/>
                <a:latin typeface="+mn-lt"/>
                <a:ea typeface="+mn-ea"/>
                <a:cs typeface="+mn-cs"/>
              </a:rPr>
              <a:t>La matérialité des faits</a:t>
            </a:r>
          </a:p>
          <a:p>
            <a:r>
              <a:rPr lang="fr-FR" sz="1200" kern="1200" dirty="0" smtClean="0">
                <a:solidFill>
                  <a:schemeClr val="tx1"/>
                </a:solidFill>
                <a:effectLst/>
                <a:latin typeface="+mn-lt"/>
                <a:ea typeface="+mn-ea"/>
                <a:cs typeface="+mn-cs"/>
              </a:rPr>
              <a:t> (Prescription, non bis in idem, imputabilité)</a:t>
            </a:r>
          </a:p>
          <a:p>
            <a:r>
              <a:rPr lang="fr-FR" sz="1200" b="1" kern="1200" dirty="0" smtClean="0">
                <a:solidFill>
                  <a:schemeClr val="tx1"/>
                </a:solidFill>
                <a:effectLst/>
                <a:latin typeface="+mn-lt"/>
                <a:ea typeface="+mn-ea"/>
                <a:cs typeface="+mn-cs"/>
              </a:rPr>
              <a:t>La  gravité suffisante d’une faute</a:t>
            </a:r>
          </a:p>
          <a:p>
            <a:r>
              <a:rPr lang="fr-FR" sz="1200" b="1" i="1" kern="1200" dirty="0" smtClean="0">
                <a:solidFill>
                  <a:schemeClr val="tx1"/>
                </a:solidFill>
                <a:effectLst/>
                <a:latin typeface="+mn-lt"/>
                <a:ea typeface="+mn-ea"/>
                <a:cs typeface="+mn-cs"/>
              </a:rPr>
              <a:t>Le licenciement économique</a:t>
            </a:r>
          </a:p>
          <a:p>
            <a:r>
              <a:rPr lang="fr-FR" sz="1200" b="1" kern="1200" dirty="0" smtClean="0">
                <a:solidFill>
                  <a:schemeClr val="tx1"/>
                </a:solidFill>
                <a:effectLst/>
                <a:latin typeface="+mn-lt"/>
                <a:ea typeface="+mn-ea"/>
                <a:cs typeface="+mn-cs"/>
              </a:rPr>
              <a:t> La réalité du motif économique</a:t>
            </a:r>
          </a:p>
          <a:p>
            <a:r>
              <a:rPr lang="fr-FR" sz="1200" b="1" kern="1200" dirty="0" smtClean="0">
                <a:solidFill>
                  <a:schemeClr val="tx1"/>
                </a:solidFill>
                <a:effectLst/>
                <a:latin typeface="+mn-lt"/>
                <a:ea typeface="+mn-ea"/>
                <a:cs typeface="+mn-cs"/>
              </a:rPr>
              <a:t>L’effort de reclassement</a:t>
            </a:r>
          </a:p>
          <a:p>
            <a:r>
              <a:rPr lang="fr-FR" sz="1200" b="1" i="1" kern="1200" dirty="0" smtClean="0">
                <a:solidFill>
                  <a:schemeClr val="tx1"/>
                </a:solidFill>
                <a:effectLst/>
                <a:latin typeface="+mn-lt"/>
                <a:ea typeface="+mn-ea"/>
                <a:cs typeface="+mn-cs"/>
              </a:rPr>
              <a:t>Autres : transfert (légal et conventionnel), inaptitude (avec ou sans possibilité de reclassement), RCI,…</a:t>
            </a:r>
          </a:p>
          <a:p>
            <a:r>
              <a:rPr lang="fr-FR" sz="1200" b="1" i="1" kern="1200" dirty="0" smtClean="0">
                <a:solidFill>
                  <a:schemeClr val="tx1"/>
                </a:solidFill>
                <a:effectLst/>
                <a:latin typeface="+mn-lt"/>
                <a:ea typeface="+mn-ea"/>
                <a:cs typeface="+mn-cs"/>
              </a:rPr>
              <a:t>Vérifier le lien avec les mandats</a:t>
            </a:r>
          </a:p>
          <a:p>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37</a:t>
            </a:fld>
            <a:endParaRPr lang="fr-FR"/>
          </a:p>
        </p:txBody>
      </p:sp>
    </p:spTree>
    <p:extLst>
      <p:ext uri="{BB962C8B-B14F-4D97-AF65-F5344CB8AC3E}">
        <p14:creationId xmlns:p14="http://schemas.microsoft.com/office/powerpoint/2010/main" val="96000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1" kern="1200" dirty="0" smtClean="0">
                <a:solidFill>
                  <a:schemeClr val="tx1"/>
                </a:solidFill>
                <a:effectLst/>
                <a:latin typeface="+mn-lt"/>
                <a:ea typeface="+mn-ea"/>
                <a:cs typeface="+mn-cs"/>
              </a:rPr>
              <a:t>La convention n°81 Adoption le 11 juillet 1947</a:t>
            </a:r>
          </a:p>
          <a:p>
            <a:r>
              <a:rPr lang="fr-FR" sz="1200" kern="1200" dirty="0" smtClean="0">
                <a:solidFill>
                  <a:schemeClr val="tx1"/>
                </a:solidFill>
                <a:effectLst/>
                <a:latin typeface="+mn-lt"/>
                <a:ea typeface="+mn-ea"/>
                <a:cs typeface="+mn-cs"/>
              </a:rPr>
              <a:t>Ratification par la France en 1950</a:t>
            </a:r>
          </a:p>
          <a:p>
            <a:r>
              <a:rPr lang="fr-FR" sz="1200" kern="1200" dirty="0" smtClean="0">
                <a:solidFill>
                  <a:schemeClr val="tx1"/>
                </a:solidFill>
                <a:effectLst/>
                <a:latin typeface="+mn-lt"/>
                <a:ea typeface="+mn-ea"/>
                <a:cs typeface="+mn-cs"/>
              </a:rPr>
              <a:t>129 pour l’agriculture</a:t>
            </a:r>
          </a:p>
          <a:p>
            <a:r>
              <a:rPr lang="fr-FR" sz="1200" kern="1200" dirty="0" smtClean="0">
                <a:solidFill>
                  <a:schemeClr val="tx1"/>
                </a:solidFill>
                <a:effectLst/>
                <a:latin typeface="+mn-lt"/>
                <a:ea typeface="+mn-ea"/>
                <a:cs typeface="+mn-cs"/>
              </a:rPr>
              <a:t>178 maritime</a:t>
            </a:r>
          </a:p>
          <a:p>
            <a:r>
              <a:rPr lang="fr-FR" sz="1200" b="1" kern="1200" dirty="0" smtClean="0">
                <a:solidFill>
                  <a:schemeClr val="tx1"/>
                </a:solidFill>
                <a:effectLst/>
                <a:latin typeface="+mn-lt"/>
                <a:ea typeface="+mn-ea"/>
                <a:cs typeface="+mn-cs"/>
              </a:rPr>
              <a:t>Un système d’inspection du travail</a:t>
            </a:r>
          </a:p>
          <a:p>
            <a:r>
              <a:rPr lang="fr-FR" sz="1200" b="1" i="1" kern="1200" dirty="0" smtClean="0">
                <a:solidFill>
                  <a:schemeClr val="tx1"/>
                </a:solidFill>
                <a:effectLst/>
                <a:latin typeface="+mn-lt"/>
                <a:ea typeface="+mn-ea"/>
                <a:cs typeface="+mn-cs"/>
              </a:rPr>
              <a:t>Trois fonctions prévues par les conventions</a:t>
            </a:r>
          </a:p>
          <a:p>
            <a:r>
              <a:rPr lang="fr-FR" sz="1200" b="1" kern="1200" dirty="0" smtClean="0">
                <a:solidFill>
                  <a:schemeClr val="tx1"/>
                </a:solidFill>
                <a:effectLst/>
                <a:latin typeface="+mn-lt"/>
                <a:ea typeface="+mn-ea"/>
                <a:cs typeface="+mn-cs"/>
              </a:rPr>
              <a:t>Contrôle de l’application de la législation du travail</a:t>
            </a:r>
          </a:p>
          <a:p>
            <a:r>
              <a:rPr lang="fr-FR" sz="1200" b="1" kern="1200" dirty="0" smtClean="0">
                <a:solidFill>
                  <a:schemeClr val="tx1"/>
                </a:solidFill>
                <a:effectLst/>
                <a:latin typeface="+mn-lt"/>
                <a:ea typeface="+mn-ea"/>
                <a:cs typeface="+mn-cs"/>
              </a:rPr>
              <a:t>Information de l’autorité centrale</a:t>
            </a:r>
          </a:p>
          <a:p>
            <a:r>
              <a:rPr lang="fr-FR" sz="1200" b="1" kern="1200" dirty="0" smtClean="0">
                <a:solidFill>
                  <a:schemeClr val="tx1"/>
                </a:solidFill>
                <a:effectLst/>
                <a:latin typeface="+mn-lt"/>
                <a:ea typeface="+mn-ea"/>
                <a:cs typeface="+mn-cs"/>
              </a:rPr>
              <a:t>Conseil aux employeurs et salariés</a:t>
            </a:r>
          </a:p>
          <a:p>
            <a:r>
              <a:rPr lang="fr-FR" sz="1200" b="1" i="1" kern="1200" dirty="0" smtClean="0">
                <a:solidFill>
                  <a:schemeClr val="tx1"/>
                </a:solidFill>
                <a:effectLst/>
                <a:latin typeface="+mn-lt"/>
                <a:ea typeface="+mn-ea"/>
                <a:cs typeface="+mn-cs"/>
              </a:rPr>
              <a:t>La solution française : l’inspection du travail généraliste</a:t>
            </a:r>
          </a:p>
          <a:p>
            <a:r>
              <a:rPr lang="fr-FR" sz="1200" kern="1200" dirty="0" smtClean="0">
                <a:solidFill>
                  <a:schemeClr val="tx1"/>
                </a:solidFill>
                <a:effectLst/>
                <a:latin typeface="+mn-lt"/>
                <a:ea typeface="+mn-ea"/>
                <a:cs typeface="+mn-cs"/>
              </a:rPr>
              <a:t>Egalement Espagne, Portugal, pays d’Afrique francophones…</a:t>
            </a:r>
          </a:p>
          <a:p>
            <a:r>
              <a:rPr lang="fr-FR" sz="1200" b="1" i="1" kern="1200" dirty="0" smtClean="0">
                <a:solidFill>
                  <a:schemeClr val="tx1"/>
                </a:solidFill>
                <a:effectLst/>
                <a:latin typeface="+mn-lt"/>
                <a:ea typeface="+mn-ea"/>
                <a:cs typeface="+mn-cs"/>
              </a:rPr>
              <a:t>D’autres organisations spécialisées</a:t>
            </a:r>
          </a:p>
          <a:p>
            <a:r>
              <a:rPr lang="fr-FR" sz="1200" kern="1200" dirty="0" smtClean="0">
                <a:solidFill>
                  <a:schemeClr val="tx1"/>
                </a:solidFill>
                <a:effectLst/>
                <a:latin typeface="+mn-lt"/>
                <a:ea typeface="+mn-ea"/>
                <a:cs typeface="+mn-cs"/>
              </a:rPr>
              <a:t>Spécialisation technique </a:t>
            </a:r>
          </a:p>
          <a:p>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24</a:t>
            </a:fld>
            <a:endParaRPr lang="fr-FR"/>
          </a:p>
        </p:txBody>
      </p:sp>
    </p:spTree>
    <p:extLst>
      <p:ext uri="{BB962C8B-B14F-4D97-AF65-F5344CB8AC3E}">
        <p14:creationId xmlns:p14="http://schemas.microsoft.com/office/powerpoint/2010/main" val="4111624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1" kern="1200" dirty="0" smtClean="0">
                <a:solidFill>
                  <a:schemeClr val="tx1"/>
                </a:solidFill>
                <a:effectLst/>
                <a:latin typeface="+mn-lt"/>
                <a:ea typeface="+mn-ea"/>
                <a:cs typeface="+mn-cs"/>
              </a:rPr>
              <a:t>L’organisation actuelle de l’inspection du travail en France</a:t>
            </a:r>
          </a:p>
          <a:p>
            <a:r>
              <a:rPr lang="fr-FR" sz="1200" kern="1200" dirty="0" smtClean="0">
                <a:solidFill>
                  <a:schemeClr val="tx1"/>
                </a:solidFill>
                <a:effectLst/>
                <a:latin typeface="+mn-lt"/>
                <a:ea typeface="+mn-ea"/>
                <a:cs typeface="+mn-cs"/>
              </a:rPr>
              <a:t>Une diapo de présentation rapide</a:t>
            </a:r>
          </a:p>
          <a:p>
            <a:r>
              <a:rPr lang="fr-FR" sz="1200" kern="1200" dirty="0" smtClean="0">
                <a:solidFill>
                  <a:schemeClr val="tx1"/>
                </a:solidFill>
                <a:effectLst/>
                <a:latin typeface="+mn-lt"/>
                <a:ea typeface="+mn-ea"/>
                <a:cs typeface="+mn-cs"/>
              </a:rPr>
              <a:t>Mention de l’exclusion de la fonction publique ISST et cas particulier de la FP hospitalière et prison</a:t>
            </a:r>
          </a:p>
          <a:p>
            <a:r>
              <a:rPr lang="fr-FR" sz="1200" kern="1200" dirty="0" smtClean="0">
                <a:solidFill>
                  <a:schemeClr val="tx1"/>
                </a:solidFill>
                <a:effectLst/>
                <a:latin typeface="+mn-lt"/>
                <a:ea typeface="+mn-ea"/>
                <a:cs typeface="+mn-cs"/>
              </a:rPr>
              <a:t>Rapide mention ITA ASN mines </a:t>
            </a:r>
          </a:p>
          <a:p>
            <a:r>
              <a:rPr lang="fr-FR" sz="1200" b="1" kern="1200" dirty="0" smtClean="0">
                <a:solidFill>
                  <a:schemeClr val="tx1"/>
                </a:solidFill>
                <a:effectLst/>
                <a:latin typeface="+mn-lt"/>
                <a:ea typeface="+mn-ea"/>
                <a:cs typeface="+mn-cs"/>
              </a:rPr>
              <a:t>La  Direction Générale du Travail</a:t>
            </a:r>
          </a:p>
          <a:p>
            <a:r>
              <a:rPr lang="fr-FR" sz="1200" kern="1200" dirty="0" smtClean="0">
                <a:solidFill>
                  <a:schemeClr val="tx1"/>
                </a:solidFill>
                <a:effectLst/>
                <a:latin typeface="+mn-lt"/>
                <a:ea typeface="+mn-ea"/>
                <a:cs typeface="+mn-cs"/>
              </a:rPr>
              <a:t> (autorité centrale et appui)</a:t>
            </a:r>
          </a:p>
          <a:p>
            <a:r>
              <a:rPr lang="fr-FR" sz="1200" b="1" kern="1200" dirty="0" smtClean="0">
                <a:solidFill>
                  <a:schemeClr val="tx1"/>
                </a:solidFill>
                <a:effectLst/>
                <a:latin typeface="+mn-lt"/>
                <a:ea typeface="+mn-ea"/>
                <a:cs typeface="+mn-cs"/>
              </a:rPr>
              <a:t>Les Directions régionales (et interdépartementales) de l’économie, de l’emploi, du travail et des solidarités</a:t>
            </a:r>
          </a:p>
          <a:p>
            <a:r>
              <a:rPr lang="fr-FR" sz="1200" b="1" i="1" kern="1200" dirty="0" smtClean="0">
                <a:solidFill>
                  <a:schemeClr val="tx1"/>
                </a:solidFill>
                <a:effectLst/>
                <a:latin typeface="+mn-lt"/>
                <a:ea typeface="+mn-ea"/>
                <a:cs typeface="+mn-cs"/>
              </a:rPr>
              <a:t>La cellule pluridisciplinaire</a:t>
            </a:r>
          </a:p>
          <a:p>
            <a:r>
              <a:rPr lang="fr-FR" sz="1200" kern="1200" dirty="0" smtClean="0">
                <a:solidFill>
                  <a:schemeClr val="tx1"/>
                </a:solidFill>
                <a:effectLst/>
                <a:latin typeface="+mn-lt"/>
                <a:ea typeface="+mn-ea"/>
                <a:cs typeface="+mn-cs"/>
              </a:rPr>
              <a:t>Ingénieurs et MIT</a:t>
            </a:r>
          </a:p>
          <a:p>
            <a:r>
              <a:rPr lang="fr-FR" sz="1200" b="1" i="1" kern="1200" dirty="0" smtClean="0">
                <a:solidFill>
                  <a:schemeClr val="tx1"/>
                </a:solidFill>
                <a:effectLst/>
                <a:latin typeface="+mn-lt"/>
                <a:ea typeface="+mn-ea"/>
                <a:cs typeface="+mn-cs"/>
              </a:rPr>
              <a:t>Le contrôle de la formation professionnelle</a:t>
            </a:r>
          </a:p>
          <a:p>
            <a:r>
              <a:rPr lang="fr-FR" sz="1200" b="1" kern="1200" dirty="0" smtClean="0">
                <a:solidFill>
                  <a:schemeClr val="tx1"/>
                </a:solidFill>
                <a:effectLst/>
                <a:latin typeface="+mn-lt"/>
                <a:ea typeface="+mn-ea"/>
                <a:cs typeface="+mn-cs"/>
              </a:rPr>
              <a:t>Les Directions départementales </a:t>
            </a:r>
          </a:p>
          <a:p>
            <a:r>
              <a:rPr lang="fr-FR" sz="1200" kern="1200" dirty="0" smtClean="0">
                <a:solidFill>
                  <a:schemeClr val="tx1"/>
                </a:solidFill>
                <a:effectLst/>
                <a:latin typeface="+mn-lt"/>
                <a:ea typeface="+mn-ea"/>
                <a:cs typeface="+mn-cs"/>
              </a:rPr>
              <a:t>de l’emploi, du travail et des solidarités (DDETS) </a:t>
            </a:r>
          </a:p>
          <a:p>
            <a:r>
              <a:rPr lang="fr-FR" sz="1200" kern="1200" dirty="0" smtClean="0">
                <a:solidFill>
                  <a:schemeClr val="tx1"/>
                </a:solidFill>
                <a:effectLst/>
                <a:latin typeface="+mn-lt"/>
                <a:ea typeface="+mn-ea"/>
                <a:cs typeface="+mn-cs"/>
              </a:rPr>
              <a:t>de l’emploi, du travail et des solidarités et de la protection des populations (DDETS-PP)</a:t>
            </a:r>
          </a:p>
          <a:p>
            <a:r>
              <a:rPr lang="fr-FR" sz="1200" b="1" i="1" kern="1200" dirty="0" smtClean="0">
                <a:solidFill>
                  <a:schemeClr val="tx1"/>
                </a:solidFill>
                <a:effectLst/>
                <a:latin typeface="+mn-lt"/>
                <a:ea typeface="+mn-ea"/>
                <a:cs typeface="+mn-cs"/>
              </a:rPr>
              <a:t>Le pôle politique Travail</a:t>
            </a:r>
          </a:p>
          <a:p>
            <a:r>
              <a:rPr lang="fr-FR" sz="1200" kern="1200" dirty="0" smtClean="0">
                <a:solidFill>
                  <a:schemeClr val="tx1"/>
                </a:solidFill>
                <a:effectLst/>
                <a:latin typeface="+mn-lt"/>
                <a:ea typeface="+mn-ea"/>
                <a:cs typeface="+mn-cs"/>
              </a:rPr>
              <a:t>Mention des renseignements et de la SCT (accords, </a:t>
            </a:r>
            <a:r>
              <a:rPr lang="fr-FR" sz="1200" kern="1200" dirty="0" err="1" smtClean="0">
                <a:solidFill>
                  <a:schemeClr val="tx1"/>
                </a:solidFill>
                <a:effectLst/>
                <a:latin typeface="+mn-lt"/>
                <a:ea typeface="+mn-ea"/>
                <a:cs typeface="+mn-cs"/>
              </a:rPr>
              <a:t>rci</a:t>
            </a:r>
            <a:r>
              <a:rPr lang="fr-FR" sz="1200" kern="1200" dirty="0" smtClean="0">
                <a:solidFill>
                  <a:schemeClr val="tx1"/>
                </a:solidFill>
                <a:effectLst/>
                <a:latin typeface="+mn-lt"/>
                <a:ea typeface="+mn-ea"/>
                <a:cs typeface="+mn-cs"/>
              </a:rPr>
              <a:t>, suivi procédures)</a:t>
            </a:r>
          </a:p>
          <a:p>
            <a:r>
              <a:rPr lang="fr-FR" sz="1200" b="1" i="1" kern="1200" dirty="0" smtClean="0">
                <a:solidFill>
                  <a:schemeClr val="tx1"/>
                </a:solidFill>
                <a:effectLst/>
                <a:latin typeface="+mn-lt"/>
                <a:ea typeface="+mn-ea"/>
                <a:cs typeface="+mn-cs"/>
              </a:rPr>
              <a:t>Les services de « l’emploi »</a:t>
            </a:r>
          </a:p>
          <a:p>
            <a:r>
              <a:rPr lang="fr-FR" sz="1200" kern="1200" dirty="0" smtClean="0">
                <a:solidFill>
                  <a:schemeClr val="tx1"/>
                </a:solidFill>
                <a:effectLst/>
                <a:latin typeface="+mn-lt"/>
                <a:ea typeface="+mn-ea"/>
                <a:cs typeface="+mn-cs"/>
              </a:rPr>
              <a:t>Lien principalement avec les restructurations et l’activité partielle ; à l’occasion demandes d’info sur entreprises (signature Charte entreprise inclusives, visite préfectorale ou ministérielle) ; recrutement possible sur ces services</a:t>
            </a:r>
          </a:p>
          <a:p>
            <a:r>
              <a:rPr lang="fr-FR" sz="1200" b="1" kern="1200" dirty="0" smtClean="0">
                <a:solidFill>
                  <a:schemeClr val="tx1"/>
                </a:solidFill>
                <a:effectLst/>
                <a:latin typeface="+mn-lt"/>
                <a:ea typeface="+mn-ea"/>
                <a:cs typeface="+mn-cs"/>
              </a:rPr>
              <a:t>Les Unités de Contrôle</a:t>
            </a:r>
          </a:p>
          <a:p>
            <a:r>
              <a:rPr lang="fr-FR" sz="1200" kern="1200" dirty="0" smtClean="0">
                <a:solidFill>
                  <a:schemeClr val="tx1"/>
                </a:solidFill>
                <a:effectLst/>
                <a:latin typeface="+mn-lt"/>
                <a:ea typeface="+mn-ea"/>
                <a:cs typeface="+mn-cs"/>
              </a:rPr>
              <a:t>Il existe également URACTI, </a:t>
            </a:r>
            <a:r>
              <a:rPr lang="fr-FR" sz="1200" i="1" kern="1200" dirty="0" smtClean="0">
                <a:solidFill>
                  <a:schemeClr val="tx1"/>
                </a:solidFill>
                <a:effectLst/>
                <a:latin typeface="+mn-lt"/>
                <a:ea typeface="+mn-ea"/>
                <a:cs typeface="+mn-cs"/>
              </a:rPr>
              <a:t>GNVAC (plutôt placé au niveau central)</a:t>
            </a:r>
            <a:r>
              <a:rPr lang="fr-FR" sz="1200" kern="1200" dirty="0" smtClean="0">
                <a:solidFill>
                  <a:schemeClr val="tx1"/>
                </a:solidFill>
                <a:effectLst/>
                <a:latin typeface="+mn-lt"/>
                <a:ea typeface="+mn-ea"/>
                <a:cs typeface="+mn-cs"/>
              </a:rPr>
              <a:t>, UC Grand chantier</a:t>
            </a:r>
          </a:p>
          <a:p>
            <a:r>
              <a:rPr lang="fr-FR" sz="1200" kern="1200" dirty="0" smtClean="0">
                <a:solidFill>
                  <a:schemeClr val="tx1"/>
                </a:solidFill>
                <a:effectLst/>
                <a:latin typeface="+mn-lt"/>
                <a:ea typeface="+mn-ea"/>
                <a:cs typeface="+mn-cs"/>
              </a:rPr>
              <a:t>Les acteurs : le RUC, l’IT (voir le CT), l’AUC </a:t>
            </a:r>
            <a:r>
              <a:rPr lang="fr-FR" sz="1200" i="1" kern="1200" dirty="0" smtClean="0">
                <a:solidFill>
                  <a:schemeClr val="tx1"/>
                </a:solidFill>
                <a:effectLst/>
                <a:latin typeface="+mn-lt"/>
                <a:ea typeface="+mn-ea"/>
                <a:cs typeface="+mn-cs"/>
              </a:rPr>
              <a:t>(développer le rôle de chacun)</a:t>
            </a:r>
            <a:endParaRPr lang="fr-FR" sz="1200" kern="1200" dirty="0" smtClean="0">
              <a:solidFill>
                <a:schemeClr val="tx1"/>
              </a:solidFill>
              <a:effectLst/>
              <a:latin typeface="+mn-lt"/>
              <a:ea typeface="+mn-ea"/>
              <a:cs typeface="+mn-cs"/>
            </a:endParaRPr>
          </a:p>
          <a:p>
            <a:r>
              <a:rPr lang="fr-FR" sz="1200" b="1" kern="1200" dirty="0" smtClean="0">
                <a:solidFill>
                  <a:schemeClr val="tx1"/>
                </a:solidFill>
                <a:effectLst/>
                <a:latin typeface="+mn-lt"/>
                <a:ea typeface="+mn-ea"/>
                <a:cs typeface="+mn-cs"/>
              </a:rPr>
              <a:t>La section d’inspection</a:t>
            </a:r>
          </a:p>
          <a:p>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25</a:t>
            </a:fld>
            <a:endParaRPr lang="fr-FR"/>
          </a:p>
        </p:txBody>
      </p:sp>
    </p:spTree>
    <p:extLst>
      <p:ext uri="{BB962C8B-B14F-4D97-AF65-F5344CB8AC3E}">
        <p14:creationId xmlns:p14="http://schemas.microsoft.com/office/powerpoint/2010/main" val="11239356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smtClean="0">
                <a:solidFill>
                  <a:schemeClr val="tx1"/>
                </a:solidFill>
                <a:effectLst/>
                <a:latin typeface="+mn-lt"/>
                <a:ea typeface="+mn-ea"/>
                <a:cs typeface="+mn-cs"/>
              </a:rPr>
              <a:t>Présenter les attributions et pouvoirs de l’IT dans le déroulé d’un contrôle à illustrer avec sa propre expérience (notamment avec l’illustration de la partie constats)</a:t>
            </a:r>
          </a:p>
          <a:p>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26</a:t>
            </a:fld>
            <a:endParaRPr lang="fr-FR"/>
          </a:p>
        </p:txBody>
      </p:sp>
    </p:spTree>
    <p:extLst>
      <p:ext uri="{BB962C8B-B14F-4D97-AF65-F5344CB8AC3E}">
        <p14:creationId xmlns:p14="http://schemas.microsoft.com/office/powerpoint/2010/main" val="16801620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1" kern="1200" dirty="0" smtClean="0">
                <a:solidFill>
                  <a:schemeClr val="tx1"/>
                </a:solidFill>
                <a:effectLst/>
                <a:latin typeface="+mn-lt"/>
                <a:ea typeface="+mn-ea"/>
                <a:cs typeface="+mn-cs"/>
              </a:rPr>
              <a:t>Le choix du contrôle</a:t>
            </a:r>
          </a:p>
          <a:p>
            <a:r>
              <a:rPr lang="fr-FR" sz="1200" b="1" i="1" kern="1200" dirty="0" smtClean="0">
                <a:solidFill>
                  <a:schemeClr val="tx1"/>
                </a:solidFill>
                <a:effectLst/>
                <a:latin typeface="+mn-lt"/>
                <a:ea typeface="+mn-ea"/>
                <a:cs typeface="+mn-cs"/>
              </a:rPr>
              <a:t>Priorités du plan d’action</a:t>
            </a:r>
          </a:p>
          <a:p>
            <a:r>
              <a:rPr lang="fr-FR" sz="1200" kern="1200" dirty="0" smtClean="0">
                <a:solidFill>
                  <a:schemeClr val="tx1"/>
                </a:solidFill>
                <a:effectLst/>
                <a:latin typeface="+mn-lt"/>
                <a:ea typeface="+mn-ea"/>
                <a:cs typeface="+mn-cs"/>
              </a:rPr>
              <a:t>L’élaboration, les principes (50-50, 2 jours de contrôle,…)</a:t>
            </a:r>
          </a:p>
          <a:p>
            <a:r>
              <a:rPr lang="fr-FR" sz="1200" kern="1200" dirty="0" smtClean="0">
                <a:solidFill>
                  <a:schemeClr val="tx1"/>
                </a:solidFill>
                <a:effectLst/>
                <a:latin typeface="+mn-lt"/>
                <a:ea typeface="+mn-ea"/>
                <a:cs typeface="+mn-cs"/>
              </a:rPr>
              <a:t>Occasion de préciser que le travail illégal n’est pas l’unique composante de l’inspection contrairement à la vision médiatique</a:t>
            </a:r>
          </a:p>
          <a:p>
            <a:r>
              <a:rPr lang="fr-FR" sz="1200" b="1" i="1" kern="1200" dirty="0" smtClean="0">
                <a:solidFill>
                  <a:schemeClr val="tx1"/>
                </a:solidFill>
                <a:effectLst/>
                <a:latin typeface="+mn-lt"/>
                <a:ea typeface="+mn-ea"/>
                <a:cs typeface="+mn-cs"/>
              </a:rPr>
              <a:t>Actions collectives</a:t>
            </a:r>
          </a:p>
          <a:p>
            <a:r>
              <a:rPr lang="fr-FR" sz="1200" b="1" i="1" kern="1200" dirty="0" smtClean="0">
                <a:solidFill>
                  <a:schemeClr val="tx1"/>
                </a:solidFill>
                <a:effectLst/>
                <a:latin typeface="+mn-lt"/>
                <a:ea typeface="+mn-ea"/>
                <a:cs typeface="+mn-cs"/>
              </a:rPr>
              <a:t>Sollicitations et plaintes</a:t>
            </a:r>
          </a:p>
          <a:p>
            <a:r>
              <a:rPr lang="fr-FR" sz="1200" b="1" kern="1200" dirty="0" smtClean="0">
                <a:solidFill>
                  <a:schemeClr val="tx1"/>
                </a:solidFill>
                <a:effectLst/>
                <a:latin typeface="+mn-lt"/>
                <a:ea typeface="+mn-ea"/>
                <a:cs typeface="+mn-cs"/>
              </a:rPr>
              <a:t>Permanence et renseignement</a:t>
            </a:r>
          </a:p>
          <a:p>
            <a:r>
              <a:rPr lang="fr-FR" sz="1200" kern="1200" dirty="0" smtClean="0">
                <a:solidFill>
                  <a:schemeClr val="tx1"/>
                </a:solidFill>
                <a:effectLst/>
                <a:latin typeface="+mn-lt"/>
                <a:ea typeface="+mn-ea"/>
                <a:cs typeface="+mn-cs"/>
              </a:rPr>
              <a:t> Obligation de conseil</a:t>
            </a:r>
          </a:p>
          <a:p>
            <a:r>
              <a:rPr lang="fr-FR" sz="1200" b="1" kern="1200" dirty="0" smtClean="0">
                <a:solidFill>
                  <a:schemeClr val="tx1"/>
                </a:solidFill>
                <a:effectLst/>
                <a:latin typeface="+mn-lt"/>
                <a:ea typeface="+mn-ea"/>
                <a:cs typeface="+mn-cs"/>
              </a:rPr>
              <a:t>Confidentialité des plaintes (art 15 convention 81 et R.8124-24 du code du travail)</a:t>
            </a:r>
          </a:p>
          <a:p>
            <a:r>
              <a:rPr lang="fr-FR" sz="1200" b="1" i="1" kern="1200" dirty="0" smtClean="0">
                <a:solidFill>
                  <a:schemeClr val="tx1"/>
                </a:solidFill>
                <a:effectLst/>
                <a:latin typeface="+mn-lt"/>
                <a:ea typeface="+mn-ea"/>
                <a:cs typeface="+mn-cs"/>
              </a:rPr>
              <a:t>Une grande autonomie</a:t>
            </a:r>
          </a:p>
          <a:p>
            <a:r>
              <a:rPr lang="fr-FR" sz="1200" b="1" kern="1200" dirty="0" smtClean="0">
                <a:solidFill>
                  <a:schemeClr val="tx1"/>
                </a:solidFill>
                <a:effectLst/>
                <a:latin typeface="+mn-lt"/>
                <a:ea typeface="+mn-ea"/>
                <a:cs typeface="+mn-cs"/>
              </a:rPr>
              <a:t>L’indépendance du SIT (art 6 convention 81 et R.8124-2)</a:t>
            </a:r>
          </a:p>
          <a:p>
            <a:r>
              <a:rPr lang="fr-FR" sz="1200" kern="1200" dirty="0" smtClean="0">
                <a:solidFill>
                  <a:schemeClr val="tx1"/>
                </a:solidFill>
                <a:effectLst/>
                <a:latin typeface="+mn-lt"/>
                <a:ea typeface="+mn-ea"/>
                <a:cs typeface="+mn-cs"/>
              </a:rPr>
              <a:t>Une action dans un cadre hiérarchique et organisé (obligation de rendre compte) mais avec une culture de l’autonomie </a:t>
            </a:r>
          </a:p>
          <a:p>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27</a:t>
            </a:fld>
            <a:endParaRPr lang="fr-FR"/>
          </a:p>
        </p:txBody>
      </p:sp>
    </p:spTree>
    <p:extLst>
      <p:ext uri="{BB962C8B-B14F-4D97-AF65-F5344CB8AC3E}">
        <p14:creationId xmlns:p14="http://schemas.microsoft.com/office/powerpoint/2010/main" val="1061692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1" kern="1200" dirty="0" smtClean="0">
                <a:solidFill>
                  <a:schemeClr val="tx1"/>
                </a:solidFill>
                <a:effectLst/>
                <a:latin typeface="+mn-lt"/>
                <a:ea typeface="+mn-ea"/>
                <a:cs typeface="+mn-cs"/>
              </a:rPr>
              <a:t>L’entrée dans l’entreprise et le contrôle</a:t>
            </a:r>
          </a:p>
          <a:p>
            <a:r>
              <a:rPr lang="fr-FR" sz="1200" b="1" i="1" kern="1200" dirty="0" smtClean="0">
                <a:solidFill>
                  <a:schemeClr val="tx1"/>
                </a:solidFill>
                <a:effectLst/>
                <a:latin typeface="+mn-lt"/>
                <a:ea typeface="+mn-ea"/>
                <a:cs typeface="+mn-cs"/>
              </a:rPr>
              <a:t>Le droit d’entrée (L. 8113-1)</a:t>
            </a:r>
          </a:p>
          <a:p>
            <a:r>
              <a:rPr lang="fr-FR" sz="1200" kern="1200" dirty="0" smtClean="0">
                <a:solidFill>
                  <a:schemeClr val="tx1"/>
                </a:solidFill>
                <a:effectLst/>
                <a:latin typeface="+mn-lt"/>
                <a:ea typeface="+mn-ea"/>
                <a:cs typeface="+mn-cs"/>
              </a:rPr>
              <a:t>Les agents de contrôle de l'inspection du travail </a:t>
            </a:r>
            <a:r>
              <a:rPr lang="fr-FR" sz="1200" strike="sngStrike" kern="1200" dirty="0" smtClean="0">
                <a:solidFill>
                  <a:schemeClr val="tx1"/>
                </a:solidFill>
                <a:effectLst/>
                <a:latin typeface="+mn-lt"/>
                <a:ea typeface="+mn-ea"/>
                <a:cs typeface="+mn-cs"/>
              </a:rPr>
              <a:t>mentionnés à l'article L. 8112-1</a:t>
            </a:r>
            <a:r>
              <a:rPr lang="fr-FR" sz="1200" kern="1200" dirty="0" smtClean="0">
                <a:solidFill>
                  <a:schemeClr val="tx1"/>
                </a:solidFill>
                <a:effectLst/>
                <a:latin typeface="+mn-lt"/>
                <a:ea typeface="+mn-ea"/>
                <a:cs typeface="+mn-cs"/>
              </a:rPr>
              <a:t> ont un droit d'entrée dans tout établissement où sont applicables les règles énoncées au premier alinéa de l'article L. 8112-1 afin d'y assurer la surveillance et les enquêtes dont ils sont chargés (…)</a:t>
            </a:r>
          </a:p>
          <a:p>
            <a:r>
              <a:rPr lang="fr-FR" sz="1200" kern="1200" dirty="0" smtClean="0">
                <a:solidFill>
                  <a:schemeClr val="tx1"/>
                </a:solidFill>
                <a:effectLst/>
                <a:latin typeface="+mn-lt"/>
                <a:ea typeface="+mn-ea"/>
                <a:cs typeface="+mn-cs"/>
              </a:rPr>
              <a:t>Toutefois, lorsque les travaux sont exécutés dans des locaux habités, les agents de contrôle de l'inspection du travail </a:t>
            </a:r>
            <a:r>
              <a:rPr lang="fr-FR" sz="1200" strike="sngStrike" kern="1200" dirty="0" smtClean="0">
                <a:solidFill>
                  <a:schemeClr val="tx1"/>
                </a:solidFill>
                <a:effectLst/>
                <a:latin typeface="+mn-lt"/>
                <a:ea typeface="+mn-ea"/>
                <a:cs typeface="+mn-cs"/>
              </a:rPr>
              <a:t>mentionnés à l'article L. 8112-1</a:t>
            </a:r>
            <a:r>
              <a:rPr lang="fr-FR" sz="1200" kern="1200" dirty="0" smtClean="0">
                <a:solidFill>
                  <a:schemeClr val="tx1"/>
                </a:solidFill>
                <a:effectLst/>
                <a:latin typeface="+mn-lt"/>
                <a:ea typeface="+mn-ea"/>
                <a:cs typeface="+mn-cs"/>
              </a:rPr>
              <a:t> ne peuvent y pénétrer qu'après avoir reçu l'autorisation des personnes qui les occupent.</a:t>
            </a:r>
          </a:p>
          <a:p>
            <a:r>
              <a:rPr lang="fr-FR" sz="1200" b="1" kern="1200" dirty="0" smtClean="0">
                <a:solidFill>
                  <a:schemeClr val="tx1"/>
                </a:solidFill>
                <a:effectLst/>
                <a:latin typeface="+mn-lt"/>
                <a:ea typeface="+mn-ea"/>
                <a:cs typeface="+mn-cs"/>
              </a:rPr>
              <a:t>L’obstacle à fonctions (L.8114-1)</a:t>
            </a:r>
          </a:p>
          <a:p>
            <a:r>
              <a:rPr lang="fr-FR" sz="1200" kern="1200" dirty="0" smtClean="0">
                <a:solidFill>
                  <a:schemeClr val="tx1"/>
                </a:solidFill>
                <a:effectLst/>
                <a:latin typeface="+mn-lt"/>
                <a:ea typeface="+mn-ea"/>
                <a:cs typeface="+mn-cs"/>
              </a:rPr>
              <a:t> : l’opposition à l’entrée ou la non-présentation de documents obligatoires ; le silence et le mensonge ne constituent pas un obstacle ; emprisonnement d'un an et amende de 37 500 €</a:t>
            </a:r>
          </a:p>
          <a:p>
            <a:r>
              <a:rPr lang="fr-FR" sz="1200" kern="1200" dirty="0" smtClean="0">
                <a:solidFill>
                  <a:schemeClr val="tx1"/>
                </a:solidFill>
                <a:effectLst/>
                <a:latin typeface="+mn-lt"/>
                <a:ea typeface="+mn-ea"/>
                <a:cs typeface="+mn-cs"/>
              </a:rPr>
              <a:t>L’outrage (L. 8114-2 et 433-5 c. </a:t>
            </a:r>
            <a:r>
              <a:rPr lang="fr-FR" sz="1200" kern="1200" dirty="0" err="1" smtClean="0">
                <a:solidFill>
                  <a:schemeClr val="tx1"/>
                </a:solidFill>
                <a:effectLst/>
                <a:latin typeface="+mn-lt"/>
                <a:ea typeface="+mn-ea"/>
                <a:cs typeface="+mn-cs"/>
              </a:rPr>
              <a:t>pén</a:t>
            </a:r>
            <a:r>
              <a:rPr lang="fr-FR" sz="1200" kern="1200" dirty="0" smtClean="0">
                <a:solidFill>
                  <a:schemeClr val="tx1"/>
                </a:solidFill>
                <a:effectLst/>
                <a:latin typeface="+mn-lt"/>
                <a:ea typeface="+mn-ea"/>
                <a:cs typeface="+mn-cs"/>
              </a:rPr>
              <a:t>) : atteinte à la dignité ou au respect dû à la fonction ; IT = « agent dépositaire de l’autorité publique » et non « chargé d’une mission de service public » ; 1 an d'emprisonnement et 15 000 € d'amende</a:t>
            </a:r>
          </a:p>
          <a:p>
            <a:r>
              <a:rPr lang="fr-FR" sz="1200" b="1" kern="1200" dirty="0" smtClean="0">
                <a:solidFill>
                  <a:schemeClr val="tx1"/>
                </a:solidFill>
                <a:effectLst/>
                <a:latin typeface="+mn-lt"/>
                <a:ea typeface="+mn-ea"/>
                <a:cs typeface="+mn-cs"/>
              </a:rPr>
              <a:t>Secret de fabrication (L.8113-10 ; R.8124-23)</a:t>
            </a:r>
          </a:p>
          <a:p>
            <a:r>
              <a:rPr lang="fr-FR" sz="1200" b="1" i="1" kern="1200" dirty="0" smtClean="0">
                <a:solidFill>
                  <a:schemeClr val="tx1"/>
                </a:solidFill>
                <a:effectLst/>
                <a:latin typeface="+mn-lt"/>
                <a:ea typeface="+mn-ea"/>
                <a:cs typeface="+mn-cs"/>
              </a:rPr>
              <a:t>Contrôle inopiné (R. 8124-25)</a:t>
            </a:r>
          </a:p>
          <a:p>
            <a:r>
              <a:rPr lang="fr-FR" sz="1200" kern="1200" dirty="0" smtClean="0">
                <a:solidFill>
                  <a:schemeClr val="tx1"/>
                </a:solidFill>
                <a:effectLst/>
                <a:latin typeface="+mn-lt"/>
                <a:ea typeface="+mn-ea"/>
                <a:cs typeface="+mn-cs"/>
              </a:rPr>
              <a:t>L'agent de contrôle pénètre librement, sans avertissement préalable, à toute heure du jour et de la nuit, dans tout établissement assujetti à son contrôle.</a:t>
            </a:r>
          </a:p>
          <a:p>
            <a:r>
              <a:rPr lang="fr-FR" sz="1200" kern="1200" dirty="0" smtClean="0">
                <a:solidFill>
                  <a:schemeClr val="tx1"/>
                </a:solidFill>
                <a:effectLst/>
                <a:latin typeface="+mn-lt"/>
                <a:ea typeface="+mn-ea"/>
                <a:cs typeface="+mn-cs"/>
              </a:rPr>
              <a:t>Lors d'une visite d'inspection, inopinée ou non, l'agent de contrôle informe de sa présence l'employeur ou son représentant, à moins qu'il n'estime qu'un tel avis risque de porter préjudice à l'efficacité du contrôle.</a:t>
            </a:r>
          </a:p>
          <a:p>
            <a:r>
              <a:rPr lang="fr-FR" sz="1200" kern="1200" dirty="0" smtClean="0">
                <a:solidFill>
                  <a:schemeClr val="tx1"/>
                </a:solidFill>
                <a:effectLst/>
                <a:latin typeface="+mn-lt"/>
                <a:ea typeface="+mn-ea"/>
                <a:cs typeface="+mn-cs"/>
              </a:rPr>
              <a:t>L'agent de contrôle doit être muni de sa carte professionnelle afin de justifier de sa qualité.</a:t>
            </a:r>
          </a:p>
          <a:p>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28</a:t>
            </a:fld>
            <a:endParaRPr lang="fr-FR"/>
          </a:p>
        </p:txBody>
      </p:sp>
    </p:spTree>
    <p:extLst>
      <p:ext uri="{BB962C8B-B14F-4D97-AF65-F5344CB8AC3E}">
        <p14:creationId xmlns:p14="http://schemas.microsoft.com/office/powerpoint/2010/main" val="35260796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1" kern="1200" dirty="0" smtClean="0">
                <a:solidFill>
                  <a:schemeClr val="tx1"/>
                </a:solidFill>
                <a:effectLst/>
                <a:latin typeface="+mn-lt"/>
                <a:ea typeface="+mn-ea"/>
                <a:cs typeface="+mn-cs"/>
              </a:rPr>
              <a:t>Les suites au contrôle</a:t>
            </a:r>
          </a:p>
          <a:p>
            <a:r>
              <a:rPr lang="fr-FR" sz="1200" b="1" i="1" kern="1200" dirty="0" smtClean="0">
                <a:solidFill>
                  <a:schemeClr val="tx1"/>
                </a:solidFill>
                <a:effectLst/>
                <a:latin typeface="+mn-lt"/>
                <a:ea typeface="+mn-ea"/>
                <a:cs typeface="+mn-cs"/>
              </a:rPr>
              <a:t>Opportunité des suites (R. 8124-27)</a:t>
            </a:r>
          </a:p>
          <a:p>
            <a:r>
              <a:rPr lang="fr-FR" sz="1200" kern="1200" dirty="0" smtClean="0">
                <a:solidFill>
                  <a:schemeClr val="tx1"/>
                </a:solidFill>
                <a:effectLst/>
                <a:latin typeface="+mn-lt"/>
                <a:ea typeface="+mn-ea"/>
                <a:cs typeface="+mn-cs"/>
              </a:rPr>
              <a:t> Lorsqu'il constate des infractions ou des manquements à la réglementation, l'agent de contrôle agit en faisant preuve de discernement et de diligence dans le choix de ses modalités d'action.</a:t>
            </a:r>
          </a:p>
          <a:p>
            <a:r>
              <a:rPr lang="fr-FR" sz="1200" kern="1200" dirty="0" smtClean="0">
                <a:solidFill>
                  <a:schemeClr val="tx1"/>
                </a:solidFill>
                <a:effectLst/>
                <a:latin typeface="+mn-lt"/>
                <a:ea typeface="+mn-ea"/>
                <a:cs typeface="+mn-cs"/>
              </a:rPr>
              <a:t>Il décide librement des suites à donner à ses interventions et aux constats qu'il a réalisés. Il peut ainsi formuler des conseils ou des observations, saisir l'autorité judiciaire ou engager des suites administratives.</a:t>
            </a:r>
          </a:p>
          <a:p>
            <a:r>
              <a:rPr lang="fr-FR" sz="1200" kern="1200" dirty="0" smtClean="0">
                <a:solidFill>
                  <a:schemeClr val="tx1"/>
                </a:solidFill>
                <a:effectLst/>
                <a:latin typeface="+mn-lt"/>
                <a:ea typeface="+mn-ea"/>
                <a:cs typeface="+mn-cs"/>
              </a:rPr>
              <a:t>A articuler avec le principe de diligence normale</a:t>
            </a:r>
          </a:p>
          <a:p>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32</a:t>
            </a:fld>
            <a:endParaRPr lang="fr-FR"/>
          </a:p>
        </p:txBody>
      </p:sp>
    </p:spTree>
    <p:extLst>
      <p:ext uri="{BB962C8B-B14F-4D97-AF65-F5344CB8AC3E}">
        <p14:creationId xmlns:p14="http://schemas.microsoft.com/office/powerpoint/2010/main" val="2491116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Possible d’illustrer avec un </a:t>
            </a:r>
            <a:r>
              <a:rPr lang="fr-FR" dirty="0" err="1" smtClean="0"/>
              <a:t>cerfa</a:t>
            </a:r>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33</a:t>
            </a:fld>
            <a:endParaRPr lang="fr-FR"/>
          </a:p>
        </p:txBody>
      </p:sp>
    </p:spTree>
    <p:extLst>
      <p:ext uri="{BB962C8B-B14F-4D97-AF65-F5344CB8AC3E}">
        <p14:creationId xmlns:p14="http://schemas.microsoft.com/office/powerpoint/2010/main" val="3256550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1" kern="1200" dirty="0" smtClean="0">
                <a:solidFill>
                  <a:schemeClr val="tx1"/>
                </a:solidFill>
                <a:effectLst/>
                <a:latin typeface="+mn-lt"/>
                <a:ea typeface="+mn-ea"/>
                <a:cs typeface="+mn-cs"/>
              </a:rPr>
              <a:t>L’enquête accident du travail</a:t>
            </a:r>
          </a:p>
          <a:p>
            <a:r>
              <a:rPr lang="fr-FR" sz="1200" kern="1200" dirty="0" smtClean="0">
                <a:solidFill>
                  <a:schemeClr val="tx1"/>
                </a:solidFill>
                <a:effectLst/>
                <a:latin typeface="+mn-lt"/>
                <a:ea typeface="+mn-ea"/>
                <a:cs typeface="+mn-cs"/>
              </a:rPr>
              <a:t>Présenter cet aspect qui demande réactivité, sang-froid, parfois de l’investigation. </a:t>
            </a:r>
          </a:p>
          <a:p>
            <a:r>
              <a:rPr lang="fr-FR" sz="1200" kern="1200" dirty="0" smtClean="0">
                <a:solidFill>
                  <a:schemeClr val="tx1"/>
                </a:solidFill>
                <a:effectLst/>
                <a:latin typeface="+mn-lt"/>
                <a:ea typeface="+mn-ea"/>
                <a:cs typeface="+mn-cs"/>
              </a:rPr>
              <a:t>Rassurer sur l’accompagnement face aux AT mortels.</a:t>
            </a:r>
          </a:p>
          <a:p>
            <a:r>
              <a:rPr lang="fr-FR" sz="1200" b="1" kern="1200" dirty="0" smtClean="0">
                <a:solidFill>
                  <a:schemeClr val="tx1"/>
                </a:solidFill>
                <a:effectLst/>
                <a:latin typeface="+mn-lt"/>
                <a:ea typeface="+mn-ea"/>
                <a:cs typeface="+mn-cs"/>
              </a:rPr>
              <a:t>L’enquête AT une obligation du code du travail (R. 8124-28)</a:t>
            </a:r>
          </a:p>
          <a:p>
            <a:r>
              <a:rPr lang="fr-FR" sz="1200" kern="1200" dirty="0" smtClean="0">
                <a:solidFill>
                  <a:schemeClr val="tx1"/>
                </a:solidFill>
                <a:effectLst/>
                <a:latin typeface="+mn-lt"/>
                <a:ea typeface="+mn-ea"/>
                <a:cs typeface="+mn-cs"/>
              </a:rPr>
              <a:t>Lorsqu'il constate ou est informé d'un accident du travail grave ou mortel, ainsi que de tout incident qui aurait pu avoir des conséquences graves, l'agent de contrôle effectue une enquête et informe son service qui à son tour informe l'autorité centrale. En tant que de besoin, il saisit les autorités compétentes.</a:t>
            </a:r>
          </a:p>
          <a:p>
            <a:endParaRPr lang="fr-FR" dirty="0"/>
          </a:p>
        </p:txBody>
      </p:sp>
      <p:sp>
        <p:nvSpPr>
          <p:cNvPr id="4" name="Espace réservé du numéro de diapositive 3"/>
          <p:cNvSpPr>
            <a:spLocks noGrp="1"/>
          </p:cNvSpPr>
          <p:nvPr>
            <p:ph type="sldNum" sz="quarter" idx="10"/>
          </p:nvPr>
        </p:nvSpPr>
        <p:spPr/>
        <p:txBody>
          <a:bodyPr/>
          <a:lstStyle/>
          <a:p>
            <a:fld id="{19A8E5F6-1DDE-48FE-9BF9-6065FB51A180}" type="slidenum">
              <a:rPr lang="fr-FR" smtClean="0"/>
              <a:t>34</a:t>
            </a:fld>
            <a:endParaRPr lang="fr-FR"/>
          </a:p>
        </p:txBody>
      </p:sp>
    </p:spTree>
    <p:extLst>
      <p:ext uri="{BB962C8B-B14F-4D97-AF65-F5344CB8AC3E}">
        <p14:creationId xmlns:p14="http://schemas.microsoft.com/office/powerpoint/2010/main" val="39268594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Modifier le style des sous-titres du masque</a:t>
            </a:r>
            <a:endParaRPr lang="fr-FR"/>
          </a:p>
        </p:txBody>
      </p:sp>
      <p:sp>
        <p:nvSpPr>
          <p:cNvPr id="4" name="Espace réservé de la date 3"/>
          <p:cNvSpPr>
            <a:spLocks noGrp="1"/>
          </p:cNvSpPr>
          <p:nvPr>
            <p:ph type="dt" sz="half" idx="10"/>
          </p:nvPr>
        </p:nvSpPr>
        <p:spPr/>
        <p:txBody>
          <a:bodyPr/>
          <a:lstStyle/>
          <a:p>
            <a:fld id="{B702AD37-9125-496D-A0CA-4C1AB84ECE67}" type="datetimeFigureOut">
              <a:rPr lang="fr-FR" smtClean="0"/>
              <a:t>09/11/2022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2E534F5-20D4-4D1A-A3F0-C8C12034E58C}" type="slidenum">
              <a:rPr lang="fr-FR" smtClean="0"/>
              <a:t>‹N°›</a:t>
            </a:fld>
            <a:endParaRPr lang="fr-FR"/>
          </a:p>
        </p:txBody>
      </p:sp>
    </p:spTree>
    <p:extLst>
      <p:ext uri="{BB962C8B-B14F-4D97-AF65-F5344CB8AC3E}">
        <p14:creationId xmlns:p14="http://schemas.microsoft.com/office/powerpoint/2010/main" val="4024793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702AD37-9125-496D-A0CA-4C1AB84ECE67}" type="datetimeFigureOut">
              <a:rPr lang="fr-FR" smtClean="0"/>
              <a:t>09/11/2022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2E534F5-20D4-4D1A-A3F0-C8C12034E58C}" type="slidenum">
              <a:rPr lang="fr-FR" smtClean="0"/>
              <a:t>‹N°›</a:t>
            </a:fld>
            <a:endParaRPr lang="fr-FR"/>
          </a:p>
        </p:txBody>
      </p:sp>
    </p:spTree>
    <p:extLst>
      <p:ext uri="{BB962C8B-B14F-4D97-AF65-F5344CB8AC3E}">
        <p14:creationId xmlns:p14="http://schemas.microsoft.com/office/powerpoint/2010/main" val="1979085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702AD37-9125-496D-A0CA-4C1AB84ECE67}" type="datetimeFigureOut">
              <a:rPr lang="fr-FR" smtClean="0"/>
              <a:t>09/11/2022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2E534F5-20D4-4D1A-A3F0-C8C12034E58C}" type="slidenum">
              <a:rPr lang="fr-FR" smtClean="0"/>
              <a:t>‹N°›</a:t>
            </a:fld>
            <a:endParaRPr lang="fr-FR"/>
          </a:p>
        </p:txBody>
      </p:sp>
    </p:spTree>
    <p:extLst>
      <p:ext uri="{BB962C8B-B14F-4D97-AF65-F5344CB8AC3E}">
        <p14:creationId xmlns:p14="http://schemas.microsoft.com/office/powerpoint/2010/main" val="39623165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702AD37-9125-496D-A0CA-4C1AB84ECE67}" type="datetimeFigureOut">
              <a:rPr lang="fr-FR" smtClean="0"/>
              <a:t>09/11/2022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2E534F5-20D4-4D1A-A3F0-C8C12034E58C}" type="slidenum">
              <a:rPr lang="fr-FR" smtClean="0"/>
              <a:t>‹N°›</a:t>
            </a:fld>
            <a:endParaRPr lang="fr-FR"/>
          </a:p>
        </p:txBody>
      </p:sp>
    </p:spTree>
    <p:extLst>
      <p:ext uri="{BB962C8B-B14F-4D97-AF65-F5344CB8AC3E}">
        <p14:creationId xmlns:p14="http://schemas.microsoft.com/office/powerpoint/2010/main" val="76173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Modifier les styles du texte du masque</a:t>
            </a:r>
          </a:p>
        </p:txBody>
      </p:sp>
      <p:sp>
        <p:nvSpPr>
          <p:cNvPr id="4" name="Espace réservé de la date 3"/>
          <p:cNvSpPr>
            <a:spLocks noGrp="1"/>
          </p:cNvSpPr>
          <p:nvPr>
            <p:ph type="dt" sz="half" idx="10"/>
          </p:nvPr>
        </p:nvSpPr>
        <p:spPr/>
        <p:txBody>
          <a:bodyPr/>
          <a:lstStyle/>
          <a:p>
            <a:fld id="{B702AD37-9125-496D-A0CA-4C1AB84ECE67}" type="datetimeFigureOut">
              <a:rPr lang="fr-FR" smtClean="0"/>
              <a:t>09/11/2022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2E534F5-20D4-4D1A-A3F0-C8C12034E58C}" type="slidenum">
              <a:rPr lang="fr-FR" smtClean="0"/>
              <a:t>‹N°›</a:t>
            </a:fld>
            <a:endParaRPr lang="fr-FR"/>
          </a:p>
        </p:txBody>
      </p:sp>
    </p:spTree>
    <p:extLst>
      <p:ext uri="{BB962C8B-B14F-4D97-AF65-F5344CB8AC3E}">
        <p14:creationId xmlns:p14="http://schemas.microsoft.com/office/powerpoint/2010/main" val="18709877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B702AD37-9125-496D-A0CA-4C1AB84ECE67}" type="datetimeFigureOut">
              <a:rPr lang="fr-FR" smtClean="0"/>
              <a:t>09/11/2022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2E534F5-20D4-4D1A-A3F0-C8C12034E58C}" type="slidenum">
              <a:rPr lang="fr-FR" smtClean="0"/>
              <a:t>‹N°›</a:t>
            </a:fld>
            <a:endParaRPr lang="fr-FR"/>
          </a:p>
        </p:txBody>
      </p:sp>
    </p:spTree>
    <p:extLst>
      <p:ext uri="{BB962C8B-B14F-4D97-AF65-F5344CB8AC3E}">
        <p14:creationId xmlns:p14="http://schemas.microsoft.com/office/powerpoint/2010/main" val="1941796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B702AD37-9125-496D-A0CA-4C1AB84ECE67}" type="datetimeFigureOut">
              <a:rPr lang="fr-FR" smtClean="0"/>
              <a:t>09/11/2022</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2E534F5-20D4-4D1A-A3F0-C8C12034E58C}" type="slidenum">
              <a:rPr lang="fr-FR" smtClean="0"/>
              <a:t>‹N°›</a:t>
            </a:fld>
            <a:endParaRPr lang="fr-FR"/>
          </a:p>
        </p:txBody>
      </p:sp>
    </p:spTree>
    <p:extLst>
      <p:ext uri="{BB962C8B-B14F-4D97-AF65-F5344CB8AC3E}">
        <p14:creationId xmlns:p14="http://schemas.microsoft.com/office/powerpoint/2010/main" val="2025814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B702AD37-9125-496D-A0CA-4C1AB84ECE67}" type="datetimeFigureOut">
              <a:rPr lang="fr-FR" smtClean="0"/>
              <a:t>09/11/2022</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2E534F5-20D4-4D1A-A3F0-C8C12034E58C}" type="slidenum">
              <a:rPr lang="fr-FR" smtClean="0"/>
              <a:t>‹N°›</a:t>
            </a:fld>
            <a:endParaRPr lang="fr-FR"/>
          </a:p>
        </p:txBody>
      </p:sp>
    </p:spTree>
    <p:extLst>
      <p:ext uri="{BB962C8B-B14F-4D97-AF65-F5344CB8AC3E}">
        <p14:creationId xmlns:p14="http://schemas.microsoft.com/office/powerpoint/2010/main" val="1284182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B702AD37-9125-496D-A0CA-4C1AB84ECE67}" type="datetimeFigureOut">
              <a:rPr lang="fr-FR" smtClean="0"/>
              <a:t>09/11/2022</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B2E534F5-20D4-4D1A-A3F0-C8C12034E58C}" type="slidenum">
              <a:rPr lang="fr-FR" smtClean="0"/>
              <a:t>‹N°›</a:t>
            </a:fld>
            <a:endParaRPr lang="fr-FR"/>
          </a:p>
        </p:txBody>
      </p:sp>
    </p:spTree>
    <p:extLst>
      <p:ext uri="{BB962C8B-B14F-4D97-AF65-F5344CB8AC3E}">
        <p14:creationId xmlns:p14="http://schemas.microsoft.com/office/powerpoint/2010/main" val="1333243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B702AD37-9125-496D-A0CA-4C1AB84ECE67}" type="datetimeFigureOut">
              <a:rPr lang="fr-FR" smtClean="0"/>
              <a:t>09/11/2022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2E534F5-20D4-4D1A-A3F0-C8C12034E58C}" type="slidenum">
              <a:rPr lang="fr-FR" smtClean="0"/>
              <a:t>‹N°›</a:t>
            </a:fld>
            <a:endParaRPr lang="fr-FR"/>
          </a:p>
        </p:txBody>
      </p:sp>
    </p:spTree>
    <p:extLst>
      <p:ext uri="{BB962C8B-B14F-4D97-AF65-F5344CB8AC3E}">
        <p14:creationId xmlns:p14="http://schemas.microsoft.com/office/powerpoint/2010/main" val="4259324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B702AD37-9125-496D-A0CA-4C1AB84ECE67}" type="datetimeFigureOut">
              <a:rPr lang="fr-FR" smtClean="0"/>
              <a:t>09/11/2022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2E534F5-20D4-4D1A-A3F0-C8C12034E58C}" type="slidenum">
              <a:rPr lang="fr-FR" smtClean="0"/>
              <a:t>‹N°›</a:t>
            </a:fld>
            <a:endParaRPr lang="fr-FR"/>
          </a:p>
        </p:txBody>
      </p:sp>
    </p:spTree>
    <p:extLst>
      <p:ext uri="{BB962C8B-B14F-4D97-AF65-F5344CB8AC3E}">
        <p14:creationId xmlns:p14="http://schemas.microsoft.com/office/powerpoint/2010/main" val="3123330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02AD37-9125-496D-A0CA-4C1AB84ECE67}" type="datetimeFigureOut">
              <a:rPr lang="fr-FR" smtClean="0"/>
              <a:t>09/11/2022</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E534F5-20D4-4D1A-A3F0-C8C12034E58C}" type="slidenum">
              <a:rPr lang="fr-FR" smtClean="0"/>
              <a:t>‹N°›</a:t>
            </a:fld>
            <a:endParaRPr lang="fr-FR"/>
          </a:p>
        </p:txBody>
      </p:sp>
    </p:spTree>
    <p:extLst>
      <p:ext uri="{BB962C8B-B14F-4D97-AF65-F5344CB8AC3E}">
        <p14:creationId xmlns:p14="http://schemas.microsoft.com/office/powerpoint/2010/main" val="26190814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slideLayout" Target="../slideLayouts/slideLayout1.xml"/><Relationship Id="rId4" Type="http://schemas.openxmlformats.org/officeDocument/2006/relationships/image" Target="../media/image12.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jpeg"/></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ormAutofit fontScale="90000"/>
          </a:bodyPr>
          <a:lstStyle/>
          <a:p>
            <a:r>
              <a:rPr lang="fr-FR" dirty="0" smtClean="0"/>
              <a:t>LES DIFFERENTS ACTEURS DE LA PREVENTION DES RISQUES PROFESSIONNELS</a:t>
            </a:r>
            <a:endParaRPr lang="fr-FR" dirty="0"/>
          </a:p>
        </p:txBody>
      </p:sp>
      <p:sp>
        <p:nvSpPr>
          <p:cNvPr id="3" name="Sous-titre 2"/>
          <p:cNvSpPr>
            <a:spLocks noGrp="1"/>
          </p:cNvSpPr>
          <p:nvPr>
            <p:ph type="subTitle" idx="1"/>
          </p:nvPr>
        </p:nvSpPr>
        <p:spPr/>
        <p:txBody>
          <a:bodyPr/>
          <a:lstStyle/>
          <a:p>
            <a:endParaRPr lang="fr-FR" dirty="0"/>
          </a:p>
        </p:txBody>
      </p:sp>
    </p:spTree>
    <p:extLst>
      <p:ext uri="{BB962C8B-B14F-4D97-AF65-F5344CB8AC3E}">
        <p14:creationId xmlns:p14="http://schemas.microsoft.com/office/powerpoint/2010/main" val="42195371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sp>
        <p:nvSpPr>
          <p:cNvPr id="3" name="Espace réservé du contenu 2"/>
          <p:cNvSpPr>
            <a:spLocks noGrp="1"/>
          </p:cNvSpPr>
          <p:nvPr>
            <p:ph idx="1"/>
          </p:nvPr>
        </p:nvSpPr>
        <p:spPr/>
        <p:txBody>
          <a:bodyPr/>
          <a:lstStyle/>
          <a:p>
            <a:r>
              <a:rPr lang="fr-FR" dirty="0" smtClean="0"/>
              <a:t>Téléconsultation possible</a:t>
            </a:r>
          </a:p>
          <a:p>
            <a:r>
              <a:rPr lang="fr-FR" dirty="0" smtClean="0"/>
              <a:t>Création d’un dossier médical numérique</a:t>
            </a:r>
            <a:endParaRPr lang="fr-FR" dirty="0"/>
          </a:p>
        </p:txBody>
      </p:sp>
    </p:spTree>
    <p:extLst>
      <p:ext uri="{BB962C8B-B14F-4D97-AF65-F5344CB8AC3E}">
        <p14:creationId xmlns:p14="http://schemas.microsoft.com/office/powerpoint/2010/main" val="3443309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l="8428" t="36925" r="28919" b="10087"/>
          <a:stretch/>
        </p:blipFill>
        <p:spPr>
          <a:xfrm>
            <a:off x="505097" y="426719"/>
            <a:ext cx="11312972" cy="5381899"/>
          </a:xfrm>
          <a:prstGeom prst="rect">
            <a:avLst/>
          </a:prstGeom>
        </p:spPr>
      </p:pic>
    </p:spTree>
    <p:extLst>
      <p:ext uri="{BB962C8B-B14F-4D97-AF65-F5344CB8AC3E}">
        <p14:creationId xmlns:p14="http://schemas.microsoft.com/office/powerpoint/2010/main" val="4008816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sp>
        <p:nvSpPr>
          <p:cNvPr id="3" name="Espace réservé du contenu 2"/>
          <p:cNvSpPr>
            <a:spLocks noGrp="1"/>
          </p:cNvSpPr>
          <p:nvPr>
            <p:ph idx="1"/>
          </p:nvPr>
        </p:nvSpPr>
        <p:spPr/>
        <p:txBody>
          <a:bodyPr/>
          <a:lstStyle/>
          <a:p>
            <a:r>
              <a:rPr lang="fr-FR" dirty="0" smtClean="0"/>
              <a:t>La Prévention de la désinsertion professionnelle </a:t>
            </a:r>
          </a:p>
          <a:p>
            <a:r>
              <a:rPr lang="fr-FR" dirty="0" smtClean="0"/>
              <a:t>Nouvel</a:t>
            </a:r>
            <a:r>
              <a:rPr lang="fr-FR" dirty="0"/>
              <a:t> </a:t>
            </a:r>
            <a:r>
              <a:rPr lang="fr-FR" dirty="0" smtClean="0"/>
              <a:t>article L 4622 8 1 du Code du travail une cellule pluridisciplinaire de prévention de la désinsertion professionnelle est créée</a:t>
            </a:r>
          </a:p>
          <a:p>
            <a:endParaRPr lang="fr-FR" dirty="0"/>
          </a:p>
        </p:txBody>
      </p:sp>
    </p:spTree>
    <p:extLst>
      <p:ext uri="{BB962C8B-B14F-4D97-AF65-F5344CB8AC3E}">
        <p14:creationId xmlns:p14="http://schemas.microsoft.com/office/powerpoint/2010/main" val="1579507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l="3571" t="36663" r="23487" b="9485"/>
          <a:stretch/>
        </p:blipFill>
        <p:spPr>
          <a:xfrm>
            <a:off x="1271451" y="1410789"/>
            <a:ext cx="10191729" cy="4232365"/>
          </a:xfrm>
          <a:prstGeom prst="rect">
            <a:avLst/>
          </a:prstGeom>
        </p:spPr>
      </p:pic>
    </p:spTree>
    <p:extLst>
      <p:ext uri="{BB962C8B-B14F-4D97-AF65-F5344CB8AC3E}">
        <p14:creationId xmlns:p14="http://schemas.microsoft.com/office/powerpoint/2010/main" val="1366120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Les visites médicales</a:t>
            </a:r>
            <a:endParaRPr lang="fr-FR" dirty="0"/>
          </a:p>
        </p:txBody>
      </p:sp>
      <p:sp>
        <p:nvSpPr>
          <p:cNvPr id="3" name="Espace réservé du contenu 2"/>
          <p:cNvSpPr>
            <a:spLocks noGrp="1"/>
          </p:cNvSpPr>
          <p:nvPr>
            <p:ph idx="1"/>
          </p:nvPr>
        </p:nvSpPr>
        <p:spPr/>
        <p:txBody>
          <a:bodyPr/>
          <a:lstStyle/>
          <a:p>
            <a:r>
              <a:rPr lang="fr-FR" dirty="0" smtClean="0"/>
              <a:t>Visite à l’embauche</a:t>
            </a:r>
          </a:p>
          <a:p>
            <a:r>
              <a:rPr lang="fr-FR" dirty="0" smtClean="0"/>
              <a:t>Visite périodique</a:t>
            </a:r>
          </a:p>
          <a:p>
            <a:r>
              <a:rPr lang="fr-FR" dirty="0" smtClean="0"/>
              <a:t>Visite de </a:t>
            </a:r>
            <a:r>
              <a:rPr lang="fr-FR" dirty="0" err="1" smtClean="0"/>
              <a:t>mi-carrière</a:t>
            </a:r>
            <a:endParaRPr lang="fr-FR" dirty="0" smtClean="0"/>
          </a:p>
          <a:p>
            <a:r>
              <a:rPr lang="fr-FR" dirty="0" smtClean="0"/>
              <a:t>Surveillance post-exposition</a:t>
            </a:r>
          </a:p>
          <a:p>
            <a:r>
              <a:rPr lang="fr-FR" dirty="0" smtClean="0"/>
              <a:t>Visite de pré reprise</a:t>
            </a:r>
          </a:p>
          <a:p>
            <a:r>
              <a:rPr lang="fr-FR" dirty="0" smtClean="0"/>
              <a:t>Visite de reprise</a:t>
            </a:r>
          </a:p>
          <a:p>
            <a:endParaRPr lang="fr-FR" dirty="0"/>
          </a:p>
          <a:p>
            <a:r>
              <a:rPr lang="fr-FR" dirty="0" smtClean="0">
                <a:sym typeface="Wingdings" panose="05000000000000000000" pitchFamily="2" charset="2"/>
              </a:rPr>
              <a:t> L’aptitude médicale</a:t>
            </a:r>
            <a:endParaRPr lang="fr-FR" dirty="0"/>
          </a:p>
        </p:txBody>
      </p:sp>
    </p:spTree>
    <p:extLst>
      <p:ext uri="{BB962C8B-B14F-4D97-AF65-F5344CB8AC3E}">
        <p14:creationId xmlns:p14="http://schemas.microsoft.com/office/powerpoint/2010/main" val="1221745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p:txBody>
          <a:bodyPr/>
          <a:lstStyle/>
          <a:p>
            <a:r>
              <a:rPr lang="fr-FR" altLang="fr-FR"/>
              <a:t>Les CARSAT / La CRAMIF</a:t>
            </a:r>
          </a:p>
        </p:txBody>
      </p:sp>
      <p:sp>
        <p:nvSpPr>
          <p:cNvPr id="2051" name="Rectangle 3"/>
          <p:cNvSpPr>
            <a:spLocks noGrp="1" noChangeArrowheads="1"/>
          </p:cNvSpPr>
          <p:nvPr>
            <p:ph type="subTitle" idx="1"/>
          </p:nvPr>
        </p:nvSpPr>
        <p:spPr/>
        <p:txBody>
          <a:bodyPr/>
          <a:lstStyle/>
          <a:p>
            <a:pPr>
              <a:lnSpc>
                <a:spcPct val="80000"/>
              </a:lnSpc>
            </a:pPr>
            <a:r>
              <a:rPr lang="fr-FR" altLang="fr-FR" sz="1600" dirty="0"/>
              <a:t>Depuis le 1er juillet 2010, les CRAM - à l'exception de la CRAM Île-de-France et de la CRAM d'Alsace Moselle - ont changé d'identité et sont devenues des CARSAT.</a:t>
            </a:r>
            <a:br>
              <a:rPr lang="fr-FR" altLang="fr-FR" sz="1600" dirty="0"/>
            </a:br>
            <a:endParaRPr lang="fr-FR" altLang="fr-FR" sz="1600" dirty="0"/>
          </a:p>
          <a:p>
            <a:pPr>
              <a:lnSpc>
                <a:spcPct val="80000"/>
              </a:lnSpc>
            </a:pPr>
            <a:r>
              <a:rPr lang="fr-FR" altLang="fr-FR" sz="1600" dirty="0"/>
              <a:t>Ce changement intervient à la suite de la création des agences régionales de santé (ARS) à qui sont transférées les missions auparavant exercées par les CRAM en matière de politique sanitaire et médico-sociale</a:t>
            </a:r>
          </a:p>
        </p:txBody>
      </p:sp>
    </p:spTree>
    <p:extLst>
      <p:ext uri="{BB962C8B-B14F-4D97-AF65-F5344CB8AC3E}">
        <p14:creationId xmlns:p14="http://schemas.microsoft.com/office/powerpoint/2010/main" val="1251195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fr-FR" altLang="fr-FR" sz="3800"/>
              <a:t>La sécurité sociale est l’assureur du risque professionnel</a:t>
            </a:r>
          </a:p>
        </p:txBody>
      </p:sp>
      <p:sp>
        <p:nvSpPr>
          <p:cNvPr id="6147" name="Rectangle 3"/>
          <p:cNvSpPr>
            <a:spLocks noGrp="1" noChangeArrowheads="1"/>
          </p:cNvSpPr>
          <p:nvPr>
            <p:ph type="body" idx="1"/>
          </p:nvPr>
        </p:nvSpPr>
        <p:spPr/>
        <p:txBody>
          <a:bodyPr/>
          <a:lstStyle/>
          <a:p>
            <a:pPr>
              <a:lnSpc>
                <a:spcPct val="90000"/>
              </a:lnSpc>
            </a:pPr>
            <a:r>
              <a:rPr lang="fr-FR" altLang="fr-FR" sz="2600"/>
              <a:t>Rattachées à la branche accident du travail et maladies professionnelles de la Sécurité sociale, la Cramif décline sur un plan régional les orientations définies par la Caisse nationale d'assurance maladie des travailleurs salariés (CNAMTS) en matière de prévention.</a:t>
            </a:r>
          </a:p>
          <a:p>
            <a:pPr>
              <a:lnSpc>
                <a:spcPct val="90000"/>
              </a:lnSpc>
              <a:buFont typeface="Wingdings" panose="05000000000000000000" pitchFamily="2" charset="2"/>
              <a:buNone/>
            </a:pPr>
            <a:endParaRPr lang="fr-FR" altLang="fr-FR" sz="2600"/>
          </a:p>
          <a:p>
            <a:pPr>
              <a:lnSpc>
                <a:spcPct val="90000"/>
              </a:lnSpc>
            </a:pPr>
            <a:r>
              <a:rPr lang="fr-FR" altLang="fr-FR" sz="2600"/>
              <a:t>Elles ont pour rôle notamment d'accompagner les entreprises dans leur gestion des risques professionnels en mettant à leur disposition des moyens humains, techniques et financiers.</a:t>
            </a:r>
          </a:p>
          <a:p>
            <a:pPr>
              <a:lnSpc>
                <a:spcPct val="90000"/>
              </a:lnSpc>
            </a:pPr>
            <a:endParaRPr lang="fr-FR" altLang="fr-FR" sz="2600"/>
          </a:p>
        </p:txBody>
      </p:sp>
    </p:spTree>
    <p:extLst>
      <p:ext uri="{BB962C8B-B14F-4D97-AF65-F5344CB8AC3E}">
        <p14:creationId xmlns:p14="http://schemas.microsoft.com/office/powerpoint/2010/main" val="15645835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endParaRPr lang="fr-FR" altLang="fr-FR"/>
          </a:p>
        </p:txBody>
      </p:sp>
      <p:sp>
        <p:nvSpPr>
          <p:cNvPr id="11267" name="Rectangle 3"/>
          <p:cNvSpPr>
            <a:spLocks noGrp="1" noChangeArrowheads="1"/>
          </p:cNvSpPr>
          <p:nvPr>
            <p:ph type="body" idx="1"/>
          </p:nvPr>
        </p:nvSpPr>
        <p:spPr/>
        <p:txBody>
          <a:bodyPr/>
          <a:lstStyle/>
          <a:p>
            <a:pPr>
              <a:lnSpc>
                <a:spcPct val="80000"/>
              </a:lnSpc>
            </a:pPr>
            <a:r>
              <a:rPr lang="fr-FR" altLang="fr-FR" sz="1900"/>
              <a:t>Les caisses d'assurance retraite et de la santé au travail (CARSAT) ont des missions bien spécifiques en matière de retraite, de prévention tarification des risques professionnels et d'action sociale.</a:t>
            </a:r>
          </a:p>
          <a:p>
            <a:pPr>
              <a:lnSpc>
                <a:spcPct val="80000"/>
              </a:lnSpc>
            </a:pPr>
            <a:r>
              <a:rPr lang="fr-FR" altLang="fr-FR" sz="1900"/>
              <a:t>Les caisses d'assurance retraite et de la santé au travail (CARSAT)* sont des organismes de droit privé exerçant une mission de service public dans les domaines de la retraite, de la prévention tarification des risques professionnels, et de l'action sociale.</a:t>
            </a:r>
            <a:endParaRPr lang="fr-FR" altLang="fr-FR" sz="1900" b="1"/>
          </a:p>
          <a:p>
            <a:pPr>
              <a:lnSpc>
                <a:spcPct val="80000"/>
              </a:lnSpc>
            </a:pPr>
            <a:r>
              <a:rPr lang="fr-FR" altLang="fr-FR" sz="1900" b="1"/>
              <a:t>Elles ont notamment pour mission de :</a:t>
            </a:r>
            <a:endParaRPr lang="fr-FR" altLang="fr-FR" sz="1900"/>
          </a:p>
          <a:p>
            <a:pPr lvl="1">
              <a:lnSpc>
                <a:spcPct val="80000"/>
              </a:lnSpc>
            </a:pPr>
            <a:r>
              <a:rPr lang="fr-FR" altLang="fr-FR" sz="1700"/>
              <a:t>Calculer et gérer la retraite des salariés, payer les pensions correspondantes et proposer des aides diverses aux retraités. </a:t>
            </a:r>
          </a:p>
          <a:p>
            <a:pPr lvl="1">
              <a:lnSpc>
                <a:spcPct val="80000"/>
              </a:lnSpc>
            </a:pPr>
            <a:r>
              <a:rPr lang="fr-FR" altLang="fr-FR" sz="1700"/>
              <a:t>Aider les entreprises à évaluer les risques d'accidents du travail et de maladies professionnelles (AT-MP) dans un but de prévention. </a:t>
            </a:r>
          </a:p>
          <a:p>
            <a:pPr lvl="1">
              <a:lnSpc>
                <a:spcPct val="80000"/>
              </a:lnSpc>
            </a:pPr>
            <a:r>
              <a:rPr lang="fr-FR" altLang="fr-FR" sz="1700"/>
              <a:t>Participer à la tarification de l'assurance AT-MP. </a:t>
            </a:r>
          </a:p>
          <a:p>
            <a:pPr lvl="1">
              <a:lnSpc>
                <a:spcPct val="80000"/>
              </a:lnSpc>
            </a:pPr>
            <a:r>
              <a:rPr lang="fr-FR" altLang="fr-FR" sz="1700"/>
              <a:t>Développer des actions de formation, de conseil, et de prévention sanitaire et sociale dans le domaine de la maladie. </a:t>
            </a:r>
          </a:p>
          <a:p>
            <a:pPr lvl="1">
              <a:lnSpc>
                <a:spcPct val="80000"/>
              </a:lnSpc>
            </a:pPr>
            <a:r>
              <a:rPr lang="fr-FR" altLang="fr-FR" sz="1700"/>
              <a:t>Développer une politique d'actions sociales au service des populations en difficultés grâce à leur service social.</a:t>
            </a:r>
          </a:p>
          <a:p>
            <a:pPr>
              <a:lnSpc>
                <a:spcPct val="80000"/>
              </a:lnSpc>
            </a:pPr>
            <a:endParaRPr lang="fr-FR" altLang="fr-FR" sz="1900"/>
          </a:p>
        </p:txBody>
      </p:sp>
    </p:spTree>
    <p:extLst>
      <p:ext uri="{BB962C8B-B14F-4D97-AF65-F5344CB8AC3E}">
        <p14:creationId xmlns:p14="http://schemas.microsoft.com/office/powerpoint/2010/main" val="3866618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fr-FR" altLang="fr-FR" sz="3800" b="1"/>
              <a:t>Que dit le Code de la Sécurité sociale ?</a:t>
            </a:r>
            <a:br>
              <a:rPr lang="fr-FR" altLang="fr-FR" sz="3800" b="1"/>
            </a:br>
            <a:endParaRPr lang="fr-FR" altLang="fr-FR" sz="3800" b="1"/>
          </a:p>
        </p:txBody>
      </p:sp>
      <p:sp>
        <p:nvSpPr>
          <p:cNvPr id="7171" name="Rectangle 3"/>
          <p:cNvSpPr>
            <a:spLocks noGrp="1" noChangeArrowheads="1"/>
          </p:cNvSpPr>
          <p:nvPr>
            <p:ph type="body" idx="1"/>
          </p:nvPr>
        </p:nvSpPr>
        <p:spPr>
          <a:xfrm>
            <a:off x="1992313" y="1530350"/>
            <a:ext cx="8229600" cy="5327650"/>
          </a:xfrm>
        </p:spPr>
        <p:txBody>
          <a:bodyPr/>
          <a:lstStyle/>
          <a:p>
            <a:pPr>
              <a:lnSpc>
                <a:spcPct val="80000"/>
              </a:lnSpc>
            </a:pPr>
            <a:r>
              <a:rPr lang="fr-FR" altLang="fr-FR" sz="1700"/>
              <a:t>Les Carsat ont notamment pour rôle de développer et de coordonner la prévention des accidents du travail et des maladies professionnelles […] (L.215-1).</a:t>
            </a:r>
            <a:br>
              <a:rPr lang="fr-FR" altLang="fr-FR" sz="1700"/>
            </a:br>
            <a:endParaRPr lang="fr-FR" altLang="fr-FR" sz="1700"/>
          </a:p>
          <a:p>
            <a:pPr>
              <a:lnSpc>
                <a:spcPct val="80000"/>
              </a:lnSpc>
            </a:pPr>
            <a:r>
              <a:rPr lang="fr-FR" altLang="fr-FR" sz="1700"/>
              <a:t>Les Carsat peuvent faire procéder à toute enquête qu'elles jugent utiles en ce qui concerne les conditions d'hygiène et de sécurité. Ces enquêtes sont effectuées par les ingénieurs-conseil et les contrôleurs de sécurité (L.422-3).</a:t>
            </a:r>
          </a:p>
          <a:p>
            <a:pPr>
              <a:lnSpc>
                <a:spcPct val="80000"/>
              </a:lnSpc>
            </a:pPr>
            <a:endParaRPr lang="fr-FR" altLang="fr-FR" sz="1700"/>
          </a:p>
          <a:p>
            <a:pPr>
              <a:lnSpc>
                <a:spcPct val="80000"/>
              </a:lnSpc>
            </a:pPr>
            <a:r>
              <a:rPr lang="fr-FR" altLang="fr-FR" sz="1700"/>
              <a:t>Elles sont  dotées d'une équipe pluridisciplinaire composée d'ingénieurs, techniciens, ergonomes, formateurs dont les principales missions sont:</a:t>
            </a:r>
          </a:p>
          <a:p>
            <a:pPr lvl="2">
              <a:lnSpc>
                <a:spcPct val="80000"/>
              </a:lnSpc>
              <a:buClr>
                <a:schemeClr val="tx2"/>
              </a:buClr>
              <a:buFont typeface="Wingdings" panose="05000000000000000000" pitchFamily="2" charset="2"/>
              <a:buChar char="§"/>
            </a:pPr>
            <a:r>
              <a:rPr lang="fr-FR" altLang="fr-FR" sz="1300"/>
              <a:t>interventions personnalisées en entreprise,</a:t>
            </a:r>
          </a:p>
          <a:p>
            <a:pPr lvl="2">
              <a:lnSpc>
                <a:spcPct val="80000"/>
              </a:lnSpc>
              <a:buClr>
                <a:schemeClr val="tx2"/>
              </a:buClr>
              <a:buFont typeface="Wingdings" panose="05000000000000000000" pitchFamily="2" charset="2"/>
              <a:buChar char="§"/>
            </a:pPr>
            <a:r>
              <a:rPr lang="fr-FR" altLang="fr-FR" sz="1300"/>
              <a:t>aide à l'évaluation des risques,</a:t>
            </a:r>
          </a:p>
          <a:p>
            <a:pPr lvl="2">
              <a:lnSpc>
                <a:spcPct val="80000"/>
              </a:lnSpc>
              <a:buClr>
                <a:schemeClr val="tx2"/>
              </a:buClr>
              <a:buFont typeface="Wingdings" panose="05000000000000000000" pitchFamily="2" charset="2"/>
              <a:buChar char="§"/>
            </a:pPr>
            <a:r>
              <a:rPr lang="fr-FR" altLang="fr-FR" sz="1300"/>
              <a:t>conseils sur les mesures de prévention,</a:t>
            </a:r>
          </a:p>
          <a:p>
            <a:pPr lvl="2">
              <a:lnSpc>
                <a:spcPct val="80000"/>
              </a:lnSpc>
              <a:buClr>
                <a:schemeClr val="tx2"/>
              </a:buClr>
              <a:buFont typeface="Wingdings" panose="05000000000000000000" pitchFamily="2" charset="2"/>
              <a:buChar char="§"/>
            </a:pPr>
            <a:r>
              <a:rPr lang="fr-FR" altLang="fr-FR" sz="1300"/>
              <a:t>diffusion de documentation,</a:t>
            </a:r>
          </a:p>
          <a:p>
            <a:pPr lvl="2">
              <a:lnSpc>
                <a:spcPct val="80000"/>
              </a:lnSpc>
              <a:buClr>
                <a:schemeClr val="tx2"/>
              </a:buClr>
              <a:buFont typeface="Wingdings" panose="05000000000000000000" pitchFamily="2" charset="2"/>
              <a:buChar char="§"/>
            </a:pPr>
            <a:r>
              <a:rPr lang="fr-FR" altLang="fr-FR" sz="1300"/>
              <a:t>formation à la prévention des risques, </a:t>
            </a:r>
          </a:p>
          <a:p>
            <a:pPr lvl="2">
              <a:lnSpc>
                <a:spcPct val="80000"/>
              </a:lnSpc>
              <a:buClr>
                <a:schemeClr val="tx2"/>
              </a:buClr>
              <a:buFont typeface="Wingdings" panose="05000000000000000000" pitchFamily="2" charset="2"/>
              <a:buChar char="§"/>
            </a:pPr>
            <a:r>
              <a:rPr lang="fr-FR" altLang="fr-FR" sz="1300"/>
              <a:t>attribution d'incitations financières.</a:t>
            </a:r>
          </a:p>
          <a:p>
            <a:pPr lvl="2">
              <a:lnSpc>
                <a:spcPct val="80000"/>
              </a:lnSpc>
              <a:buClr>
                <a:schemeClr val="tx2"/>
              </a:buClr>
              <a:buFont typeface="Wingdings" panose="05000000000000000000" pitchFamily="2" charset="2"/>
              <a:buNone/>
            </a:pPr>
            <a:endParaRPr lang="fr-FR" altLang="fr-FR" sz="1300"/>
          </a:p>
          <a:p>
            <a:pPr>
              <a:lnSpc>
                <a:spcPct val="80000"/>
              </a:lnSpc>
            </a:pPr>
            <a:r>
              <a:rPr lang="fr-FR" altLang="fr-FR" sz="1700"/>
              <a:t>Les Carsat peuvent consentir aux entreprises des avances à taux réduit en vue de leur faciliter la réalisation d'aménagements destinés à assurer une meilleure protection des travailleurs (R.422-7).</a:t>
            </a:r>
          </a:p>
        </p:txBody>
      </p:sp>
    </p:spTree>
    <p:extLst>
      <p:ext uri="{BB962C8B-B14F-4D97-AF65-F5344CB8AC3E}">
        <p14:creationId xmlns:p14="http://schemas.microsoft.com/office/powerpoint/2010/main" val="41517769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fr-FR" altLang="fr-FR" sz="3800"/>
              <a:t>Contrôles et injonctions de la CARSAT</a:t>
            </a:r>
            <a:br>
              <a:rPr lang="fr-FR" altLang="fr-FR" sz="3800"/>
            </a:br>
            <a:endParaRPr lang="fr-FR" altLang="fr-FR" sz="3800"/>
          </a:p>
        </p:txBody>
      </p:sp>
      <p:sp>
        <p:nvSpPr>
          <p:cNvPr id="9219" name="Rectangle 3"/>
          <p:cNvSpPr>
            <a:spLocks noGrp="1" noChangeArrowheads="1"/>
          </p:cNvSpPr>
          <p:nvPr>
            <p:ph type="body" idx="1"/>
          </p:nvPr>
        </p:nvSpPr>
        <p:spPr>
          <a:xfrm>
            <a:off x="1992313" y="1268414"/>
            <a:ext cx="8229600" cy="4530725"/>
          </a:xfrm>
        </p:spPr>
        <p:txBody>
          <a:bodyPr>
            <a:normAutofit fontScale="92500" lnSpcReduction="10000"/>
          </a:bodyPr>
          <a:lstStyle/>
          <a:p>
            <a:pPr>
              <a:lnSpc>
                <a:spcPct val="80000"/>
              </a:lnSpc>
            </a:pPr>
            <a:endParaRPr lang="fr-FR" altLang="fr-FR" sz="900"/>
          </a:p>
          <a:p>
            <a:pPr>
              <a:lnSpc>
                <a:spcPct val="80000"/>
              </a:lnSpc>
            </a:pPr>
            <a:endParaRPr lang="fr-FR" altLang="fr-FR" sz="1600"/>
          </a:p>
          <a:p>
            <a:pPr>
              <a:lnSpc>
                <a:spcPct val="80000"/>
              </a:lnSpc>
            </a:pPr>
            <a:r>
              <a:rPr lang="fr-FR" altLang="fr-FR" sz="1600"/>
              <a:t>La CARSAT procède à des enquêtes sur les conditions d'hygiène et de sécurité. L’employeur est tenu de recevoir, à tout moment, les ingénieurs et contrôleurs, et de leur communiquer toutes pièces et documents nécessaires à leur mission</a:t>
            </a:r>
          </a:p>
          <a:p>
            <a:pPr>
              <a:lnSpc>
                <a:spcPct val="80000"/>
              </a:lnSpc>
            </a:pPr>
            <a:endParaRPr lang="fr-FR" altLang="fr-FR" sz="1600"/>
          </a:p>
          <a:p>
            <a:pPr>
              <a:lnSpc>
                <a:spcPct val="80000"/>
              </a:lnSpc>
            </a:pPr>
            <a:r>
              <a:rPr lang="fr-FR" altLang="fr-FR" sz="1600"/>
              <a:t>Injonctions</a:t>
            </a:r>
          </a:p>
          <a:p>
            <a:pPr>
              <a:lnSpc>
                <a:spcPct val="80000"/>
              </a:lnSpc>
            </a:pPr>
            <a:endParaRPr lang="fr-FR" altLang="fr-FR" sz="1600"/>
          </a:p>
          <a:p>
            <a:pPr lvl="1">
              <a:lnSpc>
                <a:spcPct val="80000"/>
              </a:lnSpc>
            </a:pPr>
            <a:r>
              <a:rPr lang="fr-FR" altLang="fr-FR" sz="1600"/>
              <a:t>Après enquête sur place, ils peuvent vous adresser une injonction par lettre recommandée avec accusé de réception (LRAR), en vous indiquant les mesures de prévention à adopter, les possibilités techniques de réalisation et le délai pour les mettre en oeuvre.</a:t>
            </a:r>
          </a:p>
          <a:p>
            <a:pPr lvl="1">
              <a:lnSpc>
                <a:spcPct val="80000"/>
              </a:lnSpc>
            </a:pPr>
            <a:endParaRPr lang="fr-FR" altLang="fr-FR" sz="1600"/>
          </a:p>
          <a:p>
            <a:pPr lvl="1">
              <a:lnSpc>
                <a:spcPct val="80000"/>
              </a:lnSpc>
            </a:pPr>
            <a:r>
              <a:rPr lang="fr-FR" altLang="fr-FR" sz="1600"/>
              <a:t>La CARSAT peut, par ailleurs, solliciter l'intervention de l'inspection du travail pour faire appliquer les mesures prévues par la réglementation.</a:t>
            </a:r>
          </a:p>
          <a:p>
            <a:pPr>
              <a:lnSpc>
                <a:spcPct val="80000"/>
              </a:lnSpc>
            </a:pPr>
            <a:endParaRPr lang="fr-FR" altLang="fr-FR" sz="1600"/>
          </a:p>
          <a:p>
            <a:pPr>
              <a:lnSpc>
                <a:spcPct val="80000"/>
              </a:lnSpc>
            </a:pPr>
            <a:r>
              <a:rPr lang="fr-FR" altLang="fr-FR" sz="1600"/>
              <a:t>Les recours</a:t>
            </a:r>
          </a:p>
          <a:p>
            <a:pPr lvl="1">
              <a:lnSpc>
                <a:spcPct val="80000"/>
              </a:lnSpc>
            </a:pPr>
            <a:r>
              <a:rPr lang="fr-FR" altLang="fr-FR" sz="1600"/>
              <a:t>L’employeur peut faire un recours contre l'injonction, dans les 8 jours de sa réception, auprès de la direction régionale des entreprises, de la concurrence, de la consommation, du travail et de l'emploi (DIRECCTE) par LRAR et en informer la CARSAT, également par LRAR. Ce recours est suspensif.</a:t>
            </a:r>
          </a:p>
          <a:p>
            <a:pPr>
              <a:lnSpc>
                <a:spcPct val="80000"/>
              </a:lnSpc>
            </a:pPr>
            <a:endParaRPr lang="fr-FR" altLang="fr-FR" sz="1600"/>
          </a:p>
          <a:p>
            <a:pPr>
              <a:lnSpc>
                <a:spcPct val="80000"/>
              </a:lnSpc>
            </a:pPr>
            <a:endParaRPr lang="fr-FR" altLang="fr-FR" sz="1600"/>
          </a:p>
        </p:txBody>
      </p:sp>
    </p:spTree>
    <p:extLst>
      <p:ext uri="{BB962C8B-B14F-4D97-AF65-F5344CB8AC3E}">
        <p14:creationId xmlns:p14="http://schemas.microsoft.com/office/powerpoint/2010/main" val="2558337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l="12699" t="20512" r="29216" b="11049"/>
          <a:stretch/>
        </p:blipFill>
        <p:spPr>
          <a:xfrm>
            <a:off x="957944" y="333521"/>
            <a:ext cx="9614262" cy="6372079"/>
          </a:xfrm>
          <a:prstGeom prst="rect">
            <a:avLst/>
          </a:prstGeom>
        </p:spPr>
      </p:pic>
    </p:spTree>
    <p:extLst>
      <p:ext uri="{BB962C8B-B14F-4D97-AF65-F5344CB8AC3E}">
        <p14:creationId xmlns:p14="http://schemas.microsoft.com/office/powerpoint/2010/main" val="35708620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normAutofit fontScale="90000"/>
          </a:bodyPr>
          <a:lstStyle/>
          <a:p>
            <a:r>
              <a:rPr lang="fr-FR" altLang="fr-FR" sz="3800" b="1"/>
              <a:t>Majoration du taux accident du travail et maladies professionnelles</a:t>
            </a:r>
            <a:br>
              <a:rPr lang="fr-FR" altLang="fr-FR" sz="3800" b="1"/>
            </a:br>
            <a:endParaRPr lang="fr-FR" altLang="fr-FR" sz="3800" b="1"/>
          </a:p>
        </p:txBody>
      </p:sp>
      <p:sp>
        <p:nvSpPr>
          <p:cNvPr id="8195" name="Rectangle 3"/>
          <p:cNvSpPr>
            <a:spLocks noGrp="1" noChangeArrowheads="1"/>
          </p:cNvSpPr>
          <p:nvPr>
            <p:ph type="body" idx="1"/>
          </p:nvPr>
        </p:nvSpPr>
        <p:spPr/>
        <p:txBody>
          <a:bodyPr/>
          <a:lstStyle/>
          <a:p>
            <a:pPr>
              <a:lnSpc>
                <a:spcPct val="90000"/>
              </a:lnSpc>
            </a:pPr>
            <a:r>
              <a:rPr lang="fr-FR" altLang="fr-FR" sz="2600"/>
              <a:t>La CARSAT peut, sous certaines conditions, imposer une cotisation "accident du travail et maladie professionnelle" supplémentaire à toute entreprise ou tout établissement situé dans sa circonscription.</a:t>
            </a:r>
          </a:p>
          <a:p>
            <a:pPr>
              <a:lnSpc>
                <a:spcPct val="90000"/>
              </a:lnSpc>
              <a:buFont typeface="Wingdings" panose="05000000000000000000" pitchFamily="2" charset="2"/>
              <a:buNone/>
            </a:pPr>
            <a:endParaRPr lang="fr-FR" altLang="fr-FR" sz="2600"/>
          </a:p>
          <a:p>
            <a:pPr>
              <a:lnSpc>
                <a:spcPct val="90000"/>
              </a:lnSpc>
            </a:pPr>
            <a:r>
              <a:rPr lang="fr-FR" altLang="fr-FR" sz="2600"/>
              <a:t>Cette cotisation supplémentaire prend la forme d'une majoration du taux normal de cotisation "accident du travail et maladie professionnelle" destinée à tenir compte des risques exceptionnels constatés dans une entreprise ou un établissement.</a:t>
            </a:r>
          </a:p>
        </p:txBody>
      </p:sp>
    </p:spTree>
    <p:extLst>
      <p:ext uri="{BB962C8B-B14F-4D97-AF65-F5344CB8AC3E}">
        <p14:creationId xmlns:p14="http://schemas.microsoft.com/office/powerpoint/2010/main" val="16175177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fr-FR" altLang="fr-FR"/>
              <a:t>Des aides financières sous conditions</a:t>
            </a:r>
          </a:p>
        </p:txBody>
      </p:sp>
      <p:sp>
        <p:nvSpPr>
          <p:cNvPr id="10243" name="Rectangle 3"/>
          <p:cNvSpPr>
            <a:spLocks noGrp="1" noChangeArrowheads="1"/>
          </p:cNvSpPr>
          <p:nvPr>
            <p:ph type="body" idx="1"/>
          </p:nvPr>
        </p:nvSpPr>
        <p:spPr/>
        <p:txBody>
          <a:bodyPr/>
          <a:lstStyle/>
          <a:p>
            <a:pPr>
              <a:lnSpc>
                <a:spcPct val="80000"/>
              </a:lnSpc>
            </a:pPr>
            <a:r>
              <a:rPr lang="fr-FR" altLang="fr-FR" sz="1700"/>
              <a:t>Le contrat de prévention intervient entre la Carsat et l'entreprise souscrivant à une convention nationale d'objectifs. Celle-ci fixe un programme de prévention spécifique à la branche d'activité dont elle relève.</a:t>
            </a:r>
            <a:br>
              <a:rPr lang="fr-FR" altLang="fr-FR" sz="1700"/>
            </a:br>
            <a:r>
              <a:rPr lang="fr-FR" altLang="fr-FR" sz="1700"/>
              <a:t>Ces contrats définissent les objectifs sur lesquels l'entreprise s'engage, et les aides, en particulier financières, que la Carsat apporte.</a:t>
            </a:r>
            <a:br>
              <a:rPr lang="fr-FR" altLang="fr-FR" sz="1700"/>
            </a:br>
            <a:r>
              <a:rPr lang="fr-FR" altLang="fr-FR" sz="1700"/>
              <a:t/>
            </a:r>
            <a:br>
              <a:rPr lang="fr-FR" altLang="fr-FR" sz="1700"/>
            </a:br>
            <a:r>
              <a:rPr lang="fr-FR" altLang="fr-FR" sz="1700"/>
              <a:t/>
            </a:r>
            <a:br>
              <a:rPr lang="fr-FR" altLang="fr-FR" sz="1700"/>
            </a:br>
            <a:r>
              <a:rPr lang="fr-FR" altLang="fr-FR" sz="1700"/>
              <a:t/>
            </a:r>
            <a:br>
              <a:rPr lang="fr-FR" altLang="fr-FR" sz="1700"/>
            </a:br>
            <a:r>
              <a:rPr lang="fr-FR" altLang="fr-FR" sz="1700"/>
              <a:t>Pour bénéficier d'un contrat de prévention, l’entreprise doit :</a:t>
            </a:r>
            <a:br>
              <a:rPr lang="fr-FR" altLang="fr-FR" sz="1700"/>
            </a:br>
            <a:endParaRPr lang="fr-FR" altLang="fr-FR" sz="1700"/>
          </a:p>
          <a:p>
            <a:pPr lvl="1">
              <a:lnSpc>
                <a:spcPct val="80000"/>
              </a:lnSpc>
            </a:pPr>
            <a:r>
              <a:rPr lang="fr-FR" altLang="fr-FR" sz="1500"/>
              <a:t>entrer dans le champ d'application d'une convention nationale d'objectifs (par le numéro de risque sécurité sociale utilisé pour la tarification et porté sur la convention nationale d'objectifs),</a:t>
            </a:r>
            <a:br>
              <a:rPr lang="fr-FR" altLang="fr-FR" sz="1500"/>
            </a:br>
            <a:r>
              <a:rPr lang="fr-FR" altLang="fr-FR" sz="1500"/>
              <a:t>  </a:t>
            </a:r>
          </a:p>
          <a:p>
            <a:pPr lvl="1">
              <a:lnSpc>
                <a:spcPct val="80000"/>
              </a:lnSpc>
            </a:pPr>
            <a:r>
              <a:rPr lang="fr-FR" altLang="fr-FR" sz="1500"/>
              <a:t>avoir un effectif global inférieur à 200 salariés,</a:t>
            </a:r>
            <a:br>
              <a:rPr lang="fr-FR" altLang="fr-FR" sz="1500"/>
            </a:br>
            <a:r>
              <a:rPr lang="fr-FR" altLang="fr-FR" sz="1500"/>
              <a:t>  </a:t>
            </a:r>
          </a:p>
          <a:p>
            <a:pPr lvl="1">
              <a:lnSpc>
                <a:spcPct val="80000"/>
              </a:lnSpc>
            </a:pPr>
            <a:r>
              <a:rPr lang="fr-FR" altLang="fr-FR" sz="1500"/>
              <a:t>être à jour de ses obligations sociales, notamment pour ce qui concerne les cotisations URSSAF,</a:t>
            </a:r>
            <a:br>
              <a:rPr lang="fr-FR" altLang="fr-FR" sz="1500"/>
            </a:br>
            <a:r>
              <a:rPr lang="fr-FR" altLang="fr-FR" sz="1500"/>
              <a:t> </a:t>
            </a:r>
          </a:p>
          <a:p>
            <a:pPr lvl="1">
              <a:lnSpc>
                <a:spcPct val="80000"/>
              </a:lnSpc>
            </a:pPr>
            <a:r>
              <a:rPr lang="fr-FR" altLang="fr-FR" sz="1500"/>
              <a:t> avoir un projet de prévention. </a:t>
            </a:r>
          </a:p>
        </p:txBody>
      </p:sp>
    </p:spTree>
    <p:extLst>
      <p:ext uri="{BB962C8B-B14F-4D97-AF65-F5344CB8AC3E}">
        <p14:creationId xmlns:p14="http://schemas.microsoft.com/office/powerpoint/2010/main" val="9606605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p:cNvSpPr>
            <a:spLocks noGrp="1"/>
          </p:cNvSpPr>
          <p:nvPr>
            <p:ph type="subTitle" idx="1"/>
          </p:nvPr>
        </p:nvSpPr>
        <p:spPr>
          <a:xfrm>
            <a:off x="1549097" y="570276"/>
            <a:ext cx="8640960" cy="1752600"/>
          </a:xfrm>
        </p:spPr>
        <p:txBody>
          <a:bodyPr>
            <a:normAutofit/>
          </a:bodyPr>
          <a:lstStyle/>
          <a:p>
            <a:r>
              <a:rPr lang="fr-FR" sz="4700" b="1" dirty="0" smtClean="0">
                <a:latin typeface="Bahnschrift" panose="020B0502040204020203" pitchFamily="34" charset="0"/>
              </a:rPr>
              <a:t>L’inspecteur du </a:t>
            </a:r>
            <a:r>
              <a:rPr lang="fr-FR" sz="4700" b="1" dirty="0">
                <a:latin typeface="Bahnschrift" panose="020B0502040204020203" pitchFamily="34" charset="0"/>
              </a:rPr>
              <a:t>travail</a:t>
            </a:r>
            <a:endParaRPr lang="fr-FR" sz="4700" b="1" dirty="0">
              <a:latin typeface="Bahnschrift" panose="020B0502040204020203" pitchFamily="34" charset="0"/>
            </a:endParaRPr>
          </a:p>
        </p:txBody>
      </p:sp>
    </p:spTree>
    <p:extLst>
      <p:ext uri="{BB962C8B-B14F-4D97-AF65-F5344CB8AC3E}">
        <p14:creationId xmlns:p14="http://schemas.microsoft.com/office/powerpoint/2010/main" val="15833037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703512" y="1754807"/>
            <a:ext cx="8712968" cy="3046988"/>
          </a:xfrm>
          <a:prstGeom prst="rect">
            <a:avLst/>
          </a:prstGeom>
          <a:noFill/>
        </p:spPr>
        <p:txBody>
          <a:bodyPr wrap="square" rtlCol="0">
            <a:spAutoFit/>
          </a:bodyPr>
          <a:lstStyle/>
          <a:p>
            <a:pPr algn="just"/>
            <a:r>
              <a:rPr lang="fr-FR" sz="2000" b="1" dirty="0">
                <a:latin typeface="Arial" panose="020B0604020202020204" pitchFamily="34" charset="0"/>
                <a:cs typeface="Arial" panose="020B0604020202020204" pitchFamily="34" charset="0"/>
              </a:rPr>
              <a:t>1841 : le rapport </a:t>
            </a:r>
            <a:r>
              <a:rPr lang="fr-FR" sz="2000" b="1" dirty="0">
                <a:latin typeface="Arial" panose="020B0604020202020204" pitchFamily="34" charset="0"/>
                <a:cs typeface="Arial" panose="020B0604020202020204" pitchFamily="34" charset="0"/>
              </a:rPr>
              <a:t>Villermé</a:t>
            </a:r>
          </a:p>
          <a:p>
            <a:pPr algn="just"/>
            <a:endParaRPr lang="fr-FR" sz="2000" b="1" dirty="0">
              <a:latin typeface="Arial" panose="020B0604020202020204" pitchFamily="34" charset="0"/>
              <a:cs typeface="Arial" panose="020B0604020202020204" pitchFamily="34" charset="0"/>
            </a:endParaRPr>
          </a:p>
          <a:p>
            <a:pPr algn="just"/>
            <a:endParaRPr lang="fr-FR" sz="2000" dirty="0">
              <a:latin typeface="Arial" panose="020B0604020202020204" pitchFamily="34" charset="0"/>
              <a:cs typeface="Arial" panose="020B0604020202020204" pitchFamily="34" charset="0"/>
            </a:endParaRPr>
          </a:p>
          <a:p>
            <a:pPr algn="just"/>
            <a:r>
              <a:rPr lang="fr-FR" sz="2000" b="1" dirty="0">
                <a:latin typeface="Arial" panose="020B0604020202020204" pitchFamily="34" charset="0"/>
                <a:cs typeface="Arial" panose="020B0604020202020204" pitchFamily="34" charset="0"/>
              </a:rPr>
              <a:t>1892 : les débuts chaotiques de l’inspection du </a:t>
            </a:r>
            <a:r>
              <a:rPr lang="fr-FR" sz="2000" b="1" dirty="0">
                <a:latin typeface="Arial" panose="020B0604020202020204" pitchFamily="34" charset="0"/>
                <a:cs typeface="Arial" panose="020B0604020202020204" pitchFamily="34" charset="0"/>
              </a:rPr>
              <a:t>travail</a:t>
            </a:r>
          </a:p>
          <a:p>
            <a:pPr algn="just"/>
            <a:endParaRPr lang="fr-FR" sz="2000" b="1" dirty="0">
              <a:latin typeface="Arial" panose="020B0604020202020204" pitchFamily="34" charset="0"/>
              <a:cs typeface="Arial" panose="020B0604020202020204" pitchFamily="34" charset="0"/>
            </a:endParaRPr>
          </a:p>
          <a:p>
            <a:pPr algn="just"/>
            <a:endParaRPr lang="fr-FR" sz="2000" dirty="0">
              <a:latin typeface="Arial" panose="020B0604020202020204" pitchFamily="34" charset="0"/>
              <a:cs typeface="Arial" panose="020B0604020202020204" pitchFamily="34" charset="0"/>
            </a:endParaRPr>
          </a:p>
          <a:p>
            <a:r>
              <a:rPr lang="fr-FR" sz="2000" b="1" dirty="0"/>
              <a:t>Le XXème : évolution des champs couverts par les lois sociales et donc élargissement des compétences de l’inspection</a:t>
            </a:r>
          </a:p>
          <a:p>
            <a:pPr algn="just"/>
            <a:endParaRPr lang="fr-FR" sz="1600" b="1" dirty="0">
              <a:latin typeface="Arial" panose="020B0604020202020204" pitchFamily="34" charset="0"/>
              <a:cs typeface="Arial" panose="020B0604020202020204" pitchFamily="34" charset="0"/>
            </a:endParaRPr>
          </a:p>
          <a:p>
            <a:endParaRPr lang="fr-FR" sz="1600" b="1" dirty="0">
              <a:latin typeface="Arial" panose="020B0604020202020204" pitchFamily="34" charset="0"/>
              <a:cs typeface="Arial" panose="020B0604020202020204" pitchFamily="34" charset="0"/>
            </a:endParaRPr>
          </a:p>
        </p:txBody>
      </p:sp>
      <p:sp>
        <p:nvSpPr>
          <p:cNvPr id="9" name="ZoneTexte 8"/>
          <p:cNvSpPr txBox="1"/>
          <p:nvPr/>
        </p:nvSpPr>
        <p:spPr>
          <a:xfrm>
            <a:off x="1648670" y="1044605"/>
            <a:ext cx="4748416" cy="738664"/>
          </a:xfrm>
          <a:prstGeom prst="rect">
            <a:avLst/>
          </a:prstGeom>
          <a:noFill/>
        </p:spPr>
        <p:txBody>
          <a:bodyPr wrap="none" rtlCol="0">
            <a:spAutoFit/>
          </a:bodyPr>
          <a:lstStyle/>
          <a:p>
            <a:r>
              <a:rPr lang="fr-FR" sz="2400" b="1" dirty="0">
                <a:latin typeface="Arial" panose="020B0604020202020204" pitchFamily="34" charset="0"/>
                <a:ea typeface="+mj-ea"/>
                <a:cs typeface="Arial" panose="020B0604020202020204" pitchFamily="34" charset="0"/>
              </a:rPr>
              <a:t>Quelques éléments historiques</a:t>
            </a:r>
          </a:p>
          <a:p>
            <a:endParaRPr lang="fr-FR" dirty="0"/>
          </a:p>
        </p:txBody>
      </p:sp>
    </p:spTree>
    <p:extLst>
      <p:ext uri="{BB962C8B-B14F-4D97-AF65-F5344CB8AC3E}">
        <p14:creationId xmlns:p14="http://schemas.microsoft.com/office/powerpoint/2010/main" val="3802258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703512" y="2121819"/>
            <a:ext cx="8712968" cy="3293209"/>
          </a:xfrm>
          <a:prstGeom prst="rect">
            <a:avLst/>
          </a:prstGeom>
          <a:noFill/>
        </p:spPr>
        <p:txBody>
          <a:bodyPr wrap="square" rtlCol="0">
            <a:spAutoFit/>
          </a:bodyPr>
          <a:lstStyle/>
          <a:p>
            <a:pPr marL="285750" indent="-285750">
              <a:buFont typeface="Arial" panose="020B0604020202020204" pitchFamily="34" charset="0"/>
              <a:buChar char="•"/>
            </a:pPr>
            <a:r>
              <a:rPr lang="fr-FR" sz="1600" b="1" dirty="0">
                <a:latin typeface="Arial" panose="020B0604020202020204" pitchFamily="34" charset="0"/>
                <a:cs typeface="Arial" panose="020B0604020202020204" pitchFamily="34" charset="0"/>
              </a:rPr>
              <a:t>Convention </a:t>
            </a:r>
            <a:r>
              <a:rPr lang="fr-FR" sz="1600" b="1" dirty="0">
                <a:latin typeface="Arial" panose="020B0604020202020204" pitchFamily="34" charset="0"/>
                <a:cs typeface="Arial" panose="020B0604020202020204" pitchFamily="34" charset="0"/>
              </a:rPr>
              <a:t>n°81 adoptée le 11 juillet 1947 (ratifiée par la France en </a:t>
            </a:r>
            <a:r>
              <a:rPr lang="fr-FR" sz="1600" b="1" dirty="0">
                <a:latin typeface="Arial" panose="020B0604020202020204" pitchFamily="34" charset="0"/>
                <a:cs typeface="Arial" panose="020B0604020202020204" pitchFamily="34" charset="0"/>
              </a:rPr>
              <a:t>1950)</a:t>
            </a:r>
          </a:p>
          <a:p>
            <a:pPr marL="285750" indent="-285750">
              <a:buFont typeface="Arial" panose="020B0604020202020204" pitchFamily="34" charset="0"/>
              <a:buChar char="•"/>
            </a:pPr>
            <a:endParaRPr lang="fr-FR" sz="16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fr-FR" sz="1600" b="1" dirty="0">
                <a:latin typeface="Arial" panose="020B0604020202020204" pitchFamily="34" charset="0"/>
                <a:cs typeface="Arial" panose="020B0604020202020204" pitchFamily="34" charset="0"/>
              </a:rPr>
              <a:t>Un </a:t>
            </a:r>
            <a:r>
              <a:rPr lang="fr-FR" sz="1600" b="1" dirty="0">
                <a:latin typeface="Arial" panose="020B0604020202020204" pitchFamily="34" charset="0"/>
                <a:cs typeface="Arial" panose="020B0604020202020204" pitchFamily="34" charset="0"/>
              </a:rPr>
              <a:t>système d’inspection du </a:t>
            </a:r>
            <a:r>
              <a:rPr lang="fr-FR" sz="1600" b="1" dirty="0">
                <a:latin typeface="Arial" panose="020B0604020202020204" pitchFamily="34" charset="0"/>
                <a:cs typeface="Arial" panose="020B0604020202020204" pitchFamily="34" charset="0"/>
              </a:rPr>
              <a:t>travail</a:t>
            </a:r>
          </a:p>
          <a:p>
            <a:pPr marL="285750" indent="-285750">
              <a:buFont typeface="Arial" panose="020B0604020202020204" pitchFamily="34" charset="0"/>
              <a:buChar char="•"/>
            </a:pPr>
            <a:endParaRPr lang="fr-FR" sz="1600" b="1"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sz="1600" b="1" dirty="0">
                <a:latin typeface="Arial" panose="020B0604020202020204" pitchFamily="34" charset="0"/>
                <a:cs typeface="Arial" panose="020B0604020202020204" pitchFamily="34" charset="0"/>
              </a:rPr>
              <a:t>Trois </a:t>
            </a:r>
            <a:r>
              <a:rPr lang="fr-FR" sz="1600" b="1" dirty="0">
                <a:latin typeface="Arial" panose="020B0604020202020204" pitchFamily="34" charset="0"/>
                <a:cs typeface="Arial" panose="020B0604020202020204" pitchFamily="34" charset="0"/>
              </a:rPr>
              <a:t>fonctions prévues par les </a:t>
            </a:r>
            <a:r>
              <a:rPr lang="fr-FR" sz="1600" b="1" dirty="0">
                <a:latin typeface="Arial" panose="020B0604020202020204" pitchFamily="34" charset="0"/>
                <a:cs typeface="Arial" panose="020B0604020202020204" pitchFamily="34" charset="0"/>
              </a:rPr>
              <a:t>conventions</a:t>
            </a:r>
          </a:p>
          <a:p>
            <a:pPr marL="1200150" lvl="2" indent="-285750">
              <a:buFont typeface="Arial" panose="020B0604020202020204" pitchFamily="34" charset="0"/>
              <a:buChar char="•"/>
            </a:pPr>
            <a:r>
              <a:rPr lang="fr-FR" sz="1600" dirty="0">
                <a:latin typeface="Arial" panose="020B0604020202020204" pitchFamily="34" charset="0"/>
                <a:cs typeface="Arial" panose="020B0604020202020204" pitchFamily="34" charset="0"/>
              </a:rPr>
              <a:t>Contrôle </a:t>
            </a:r>
            <a:r>
              <a:rPr lang="fr-FR" sz="1600" dirty="0">
                <a:latin typeface="Arial" panose="020B0604020202020204" pitchFamily="34" charset="0"/>
                <a:cs typeface="Arial" panose="020B0604020202020204" pitchFamily="34" charset="0"/>
              </a:rPr>
              <a:t>de l’application de la législation du </a:t>
            </a:r>
            <a:r>
              <a:rPr lang="fr-FR" sz="1600" dirty="0">
                <a:latin typeface="Arial" panose="020B0604020202020204" pitchFamily="34" charset="0"/>
                <a:cs typeface="Arial" panose="020B0604020202020204" pitchFamily="34" charset="0"/>
              </a:rPr>
              <a:t>travail</a:t>
            </a:r>
          </a:p>
          <a:p>
            <a:pPr marL="1200150" lvl="2" indent="-285750">
              <a:buFont typeface="Arial" panose="020B0604020202020204" pitchFamily="34" charset="0"/>
              <a:buChar char="•"/>
            </a:pPr>
            <a:r>
              <a:rPr lang="fr-FR" sz="1600" dirty="0">
                <a:latin typeface="Arial" panose="020B0604020202020204" pitchFamily="34" charset="0"/>
                <a:cs typeface="Arial" panose="020B0604020202020204" pitchFamily="34" charset="0"/>
              </a:rPr>
              <a:t>Information </a:t>
            </a:r>
            <a:r>
              <a:rPr lang="fr-FR" sz="1600" dirty="0">
                <a:latin typeface="Arial" panose="020B0604020202020204" pitchFamily="34" charset="0"/>
                <a:cs typeface="Arial" panose="020B0604020202020204" pitchFamily="34" charset="0"/>
              </a:rPr>
              <a:t>de l’autorité </a:t>
            </a:r>
            <a:r>
              <a:rPr lang="fr-FR" sz="1600" dirty="0">
                <a:latin typeface="Arial" panose="020B0604020202020204" pitchFamily="34" charset="0"/>
                <a:cs typeface="Arial" panose="020B0604020202020204" pitchFamily="34" charset="0"/>
              </a:rPr>
              <a:t>centrale</a:t>
            </a:r>
          </a:p>
          <a:p>
            <a:pPr marL="1200150" lvl="2" indent="-285750">
              <a:buFont typeface="Arial" panose="020B0604020202020204" pitchFamily="34" charset="0"/>
              <a:buChar char="•"/>
            </a:pPr>
            <a:r>
              <a:rPr lang="fr-FR" sz="1600" dirty="0">
                <a:latin typeface="Arial" panose="020B0604020202020204" pitchFamily="34" charset="0"/>
                <a:cs typeface="Arial" panose="020B0604020202020204" pitchFamily="34" charset="0"/>
              </a:rPr>
              <a:t>Conseil </a:t>
            </a:r>
            <a:r>
              <a:rPr lang="fr-FR" sz="1600" dirty="0">
                <a:latin typeface="Arial" panose="020B0604020202020204" pitchFamily="34" charset="0"/>
                <a:cs typeface="Arial" panose="020B0604020202020204" pitchFamily="34" charset="0"/>
              </a:rPr>
              <a:t>aux employeurs et </a:t>
            </a:r>
            <a:r>
              <a:rPr lang="fr-FR" sz="1600" dirty="0">
                <a:latin typeface="Arial" panose="020B0604020202020204" pitchFamily="34" charset="0"/>
                <a:cs typeface="Arial" panose="020B0604020202020204" pitchFamily="34" charset="0"/>
              </a:rPr>
              <a:t>salariés</a:t>
            </a:r>
          </a:p>
          <a:p>
            <a:pPr marL="742950" lvl="1" indent="-285750">
              <a:buFont typeface="Arial" panose="020B0604020202020204" pitchFamily="34" charset="0"/>
              <a:buChar char="•"/>
            </a:pPr>
            <a:endParaRPr lang="fr-FR" sz="1600" b="1"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sz="1600" b="1" dirty="0">
                <a:latin typeface="Arial" panose="020B0604020202020204" pitchFamily="34" charset="0"/>
                <a:cs typeface="Arial" panose="020B0604020202020204" pitchFamily="34" charset="0"/>
              </a:rPr>
              <a:t>La </a:t>
            </a:r>
            <a:r>
              <a:rPr lang="fr-FR" sz="1600" b="1" dirty="0">
                <a:latin typeface="Arial" panose="020B0604020202020204" pitchFamily="34" charset="0"/>
                <a:cs typeface="Arial" panose="020B0604020202020204" pitchFamily="34" charset="0"/>
              </a:rPr>
              <a:t>solution française : l’inspection du travail </a:t>
            </a:r>
            <a:r>
              <a:rPr lang="fr-FR" sz="1600" b="1" dirty="0">
                <a:latin typeface="Arial" panose="020B0604020202020204" pitchFamily="34" charset="0"/>
                <a:cs typeface="Arial" panose="020B0604020202020204" pitchFamily="34" charset="0"/>
              </a:rPr>
              <a:t>généraliste</a:t>
            </a:r>
          </a:p>
          <a:p>
            <a:pPr marL="742950" lvl="1" indent="-285750">
              <a:buFont typeface="Arial" panose="020B0604020202020204" pitchFamily="34" charset="0"/>
              <a:buChar char="•"/>
            </a:pPr>
            <a:endParaRPr lang="fr-FR" sz="1600" b="1"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sz="1600" b="1" dirty="0">
                <a:latin typeface="Arial" panose="020B0604020202020204" pitchFamily="34" charset="0"/>
                <a:cs typeface="Arial" panose="020B0604020202020204" pitchFamily="34" charset="0"/>
              </a:rPr>
              <a:t>D’autres organisations étrangères </a:t>
            </a:r>
            <a:r>
              <a:rPr lang="fr-FR" sz="1600" b="1" dirty="0">
                <a:latin typeface="Arial" panose="020B0604020202020204" pitchFamily="34" charset="0"/>
                <a:cs typeface="Arial" panose="020B0604020202020204" pitchFamily="34" charset="0"/>
              </a:rPr>
              <a:t>spécialisées</a:t>
            </a:r>
          </a:p>
          <a:p>
            <a:endParaRPr lang="fr-FR" sz="1600" dirty="0">
              <a:latin typeface="Arial" panose="020B0604020202020204" pitchFamily="34" charset="0"/>
              <a:cs typeface="Arial" panose="020B0604020202020204" pitchFamily="34" charset="0"/>
            </a:endParaRPr>
          </a:p>
        </p:txBody>
      </p:sp>
      <p:sp>
        <p:nvSpPr>
          <p:cNvPr id="9" name="ZoneTexte 8"/>
          <p:cNvSpPr txBox="1"/>
          <p:nvPr/>
        </p:nvSpPr>
        <p:spPr>
          <a:xfrm>
            <a:off x="1648671" y="1044605"/>
            <a:ext cx="8839818" cy="1107996"/>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Le système d’inspection du travail : une obligation internationale</a:t>
            </a:r>
            <a:endParaRPr lang="fr-FR" sz="2400" b="1" dirty="0">
              <a:latin typeface="Arial" panose="020B0604020202020204" pitchFamily="34" charset="0"/>
              <a:ea typeface="+mj-ea"/>
              <a:cs typeface="Arial" panose="020B0604020202020204" pitchFamily="34" charset="0"/>
            </a:endParaRPr>
          </a:p>
          <a:p>
            <a:pPr algn="just"/>
            <a:endParaRPr lang="fr-FR" dirty="0"/>
          </a:p>
        </p:txBody>
      </p:sp>
    </p:spTree>
    <p:extLst>
      <p:ext uri="{BB962C8B-B14F-4D97-AF65-F5344CB8AC3E}">
        <p14:creationId xmlns:p14="http://schemas.microsoft.com/office/powerpoint/2010/main" val="5599806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703512" y="1754808"/>
            <a:ext cx="8712968" cy="4770537"/>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Arial" panose="020B0604020202020204" pitchFamily="34" charset="0"/>
                <a:cs typeface="Arial" panose="020B0604020202020204" pitchFamily="34" charset="0"/>
              </a:rPr>
              <a:t>La  </a:t>
            </a:r>
            <a:r>
              <a:rPr lang="fr-FR" sz="1600" dirty="0">
                <a:latin typeface="Arial" panose="020B0604020202020204" pitchFamily="34" charset="0"/>
                <a:cs typeface="Arial" panose="020B0604020202020204" pitchFamily="34" charset="0"/>
              </a:rPr>
              <a:t>Direction Générale du </a:t>
            </a:r>
            <a:r>
              <a:rPr lang="fr-FR" sz="1600" dirty="0">
                <a:latin typeface="Arial" panose="020B0604020202020204" pitchFamily="34" charset="0"/>
                <a:cs typeface="Arial" panose="020B0604020202020204" pitchFamily="34" charset="0"/>
              </a:rPr>
              <a:t>Travail (autorité </a:t>
            </a:r>
            <a:r>
              <a:rPr lang="fr-FR" sz="1600" dirty="0">
                <a:latin typeface="Arial" panose="020B0604020202020204" pitchFamily="34" charset="0"/>
                <a:cs typeface="Arial" panose="020B0604020202020204" pitchFamily="34" charset="0"/>
              </a:rPr>
              <a:t>centrale et appui)</a:t>
            </a:r>
          </a:p>
          <a:p>
            <a:endParaRPr lang="fr-FR" sz="16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Les </a:t>
            </a:r>
            <a:r>
              <a:rPr lang="fr-FR" sz="1600" dirty="0">
                <a:latin typeface="Arial" panose="020B0604020202020204" pitchFamily="34" charset="0"/>
                <a:cs typeface="Arial" panose="020B0604020202020204" pitchFamily="34" charset="0"/>
              </a:rPr>
              <a:t>Directions régionales (et interdépartementales) de l’économie, de l’emploi, du travail et des </a:t>
            </a:r>
            <a:r>
              <a:rPr lang="fr-FR" sz="1600" dirty="0">
                <a:latin typeface="Arial" panose="020B0604020202020204" pitchFamily="34" charset="0"/>
                <a:cs typeface="Arial" panose="020B0604020202020204" pitchFamily="34" charset="0"/>
              </a:rPr>
              <a:t>solidarités</a:t>
            </a:r>
          </a:p>
          <a:p>
            <a:endParaRPr lang="fr-FR" sz="1600"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sz="1600" dirty="0">
                <a:latin typeface="Arial" panose="020B0604020202020204" pitchFamily="34" charset="0"/>
                <a:cs typeface="Arial" panose="020B0604020202020204" pitchFamily="34" charset="0"/>
              </a:rPr>
              <a:t>La </a:t>
            </a:r>
            <a:r>
              <a:rPr lang="fr-FR" sz="1600" dirty="0">
                <a:latin typeface="Arial" panose="020B0604020202020204" pitchFamily="34" charset="0"/>
                <a:cs typeface="Arial" panose="020B0604020202020204" pitchFamily="34" charset="0"/>
              </a:rPr>
              <a:t>cellule </a:t>
            </a:r>
            <a:r>
              <a:rPr lang="fr-FR" sz="1600" dirty="0">
                <a:latin typeface="Arial" panose="020B0604020202020204" pitchFamily="34" charset="0"/>
                <a:cs typeface="Arial" panose="020B0604020202020204" pitchFamily="34" charset="0"/>
              </a:rPr>
              <a:t>pluridisciplinaire (ingénieurs </a:t>
            </a:r>
            <a:r>
              <a:rPr lang="fr-FR" sz="1600" dirty="0">
                <a:latin typeface="Arial" panose="020B0604020202020204" pitchFamily="34" charset="0"/>
                <a:cs typeface="Arial" panose="020B0604020202020204" pitchFamily="34" charset="0"/>
              </a:rPr>
              <a:t>et </a:t>
            </a:r>
            <a:r>
              <a:rPr lang="fr-FR" sz="1600" dirty="0">
                <a:latin typeface="Arial" panose="020B0604020202020204" pitchFamily="34" charset="0"/>
                <a:cs typeface="Arial" panose="020B0604020202020204" pitchFamily="34" charset="0"/>
              </a:rPr>
              <a:t>MIT)</a:t>
            </a:r>
          </a:p>
          <a:p>
            <a:endParaRPr lang="fr-FR" sz="1600"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sz="1600" dirty="0">
                <a:latin typeface="Arial" panose="020B0604020202020204" pitchFamily="34" charset="0"/>
                <a:cs typeface="Arial" panose="020B0604020202020204" pitchFamily="34" charset="0"/>
              </a:rPr>
              <a:t>Le contrôle de la formation </a:t>
            </a:r>
            <a:r>
              <a:rPr lang="fr-FR" sz="1600" dirty="0">
                <a:latin typeface="Arial" panose="020B0604020202020204" pitchFamily="34" charset="0"/>
                <a:cs typeface="Arial" panose="020B0604020202020204" pitchFamily="34" charset="0"/>
              </a:rPr>
              <a:t>professionnelle</a:t>
            </a:r>
          </a:p>
          <a:p>
            <a:endParaRPr lang="fr-FR"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fr-FR" sz="1600" dirty="0">
                <a:latin typeface="Arial" panose="020B0604020202020204" pitchFamily="34" charset="0"/>
                <a:cs typeface="Arial" panose="020B0604020202020204" pitchFamily="34" charset="0"/>
              </a:rPr>
              <a:t>Les Directions départementales </a:t>
            </a:r>
            <a:r>
              <a:rPr lang="fr-FR" sz="1600" dirty="0">
                <a:latin typeface="Arial" panose="020B0604020202020204" pitchFamily="34" charset="0"/>
                <a:cs typeface="Arial" panose="020B0604020202020204" pitchFamily="34" charset="0"/>
              </a:rPr>
              <a:t>du travail de l’emploi et des solidarités (DDETS)</a:t>
            </a:r>
            <a:endParaRPr lang="fr-FR" sz="1600" dirty="0">
              <a:latin typeface="Arial" panose="020B0604020202020204" pitchFamily="34" charset="0"/>
              <a:cs typeface="Arial" panose="020B0604020202020204" pitchFamily="34" charset="0"/>
            </a:endParaRPr>
          </a:p>
          <a:p>
            <a:endParaRPr lang="fr-FR" sz="1600"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sz="1600" dirty="0">
                <a:latin typeface="Arial" panose="020B0604020202020204" pitchFamily="34" charset="0"/>
                <a:cs typeface="Arial" panose="020B0604020202020204" pitchFamily="34" charset="0"/>
              </a:rPr>
              <a:t>Le </a:t>
            </a:r>
            <a:r>
              <a:rPr lang="fr-FR" sz="1600" dirty="0">
                <a:latin typeface="Arial" panose="020B0604020202020204" pitchFamily="34" charset="0"/>
                <a:cs typeface="Arial" panose="020B0604020202020204" pitchFamily="34" charset="0"/>
              </a:rPr>
              <a:t>pôle politique </a:t>
            </a:r>
            <a:r>
              <a:rPr lang="fr-FR" sz="1600" dirty="0">
                <a:latin typeface="Arial" panose="020B0604020202020204" pitchFamily="34" charset="0"/>
                <a:cs typeface="Arial" panose="020B0604020202020204" pitchFamily="34" charset="0"/>
              </a:rPr>
              <a:t>Travail (renseignements du public, SCT)</a:t>
            </a:r>
          </a:p>
          <a:p>
            <a:endParaRPr lang="fr-FR" sz="1600"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sz="1600" dirty="0">
                <a:latin typeface="Arial" panose="020B0604020202020204" pitchFamily="34" charset="0"/>
                <a:cs typeface="Arial" panose="020B0604020202020204" pitchFamily="34" charset="0"/>
              </a:rPr>
              <a:t>Les </a:t>
            </a:r>
            <a:r>
              <a:rPr lang="fr-FR" sz="1600" dirty="0">
                <a:latin typeface="Arial" panose="020B0604020202020204" pitchFamily="34" charset="0"/>
                <a:cs typeface="Arial" panose="020B0604020202020204" pitchFamily="34" charset="0"/>
              </a:rPr>
              <a:t>services de « l’emploi </a:t>
            </a:r>
            <a:r>
              <a:rPr lang="fr-FR" sz="1600" dirty="0">
                <a:latin typeface="Arial" panose="020B0604020202020204" pitchFamily="34" charset="0"/>
                <a:cs typeface="Arial" panose="020B0604020202020204" pitchFamily="34" charset="0"/>
              </a:rPr>
              <a:t>» (restructurations, activité partielle)</a:t>
            </a:r>
          </a:p>
          <a:p>
            <a:endParaRPr lang="fr-FR" sz="1600"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fr-FR" sz="1600" dirty="0">
                <a:latin typeface="Arial" panose="020B0604020202020204" pitchFamily="34" charset="0"/>
                <a:cs typeface="Arial" panose="020B0604020202020204" pitchFamily="34" charset="0"/>
              </a:rPr>
              <a:t>Les </a:t>
            </a:r>
            <a:r>
              <a:rPr lang="fr-FR" sz="1600" dirty="0">
                <a:latin typeface="Arial" panose="020B0604020202020204" pitchFamily="34" charset="0"/>
                <a:cs typeface="Arial" panose="020B0604020202020204" pitchFamily="34" charset="0"/>
              </a:rPr>
              <a:t>Unités de Contrôle</a:t>
            </a:r>
          </a:p>
          <a:p>
            <a:endParaRPr lang="fr-FR" sz="1600" dirty="0">
              <a:latin typeface="Arial" panose="020B0604020202020204" pitchFamily="34" charset="0"/>
              <a:cs typeface="Arial" panose="020B0604020202020204" pitchFamily="34" charset="0"/>
            </a:endParaRPr>
          </a:p>
          <a:p>
            <a:pPr marL="1200150" lvl="2" indent="-285750">
              <a:buFont typeface="Arial" panose="020B0604020202020204" pitchFamily="34" charset="0"/>
              <a:buChar char="•"/>
            </a:pPr>
            <a:r>
              <a:rPr lang="fr-FR" sz="1600" dirty="0">
                <a:latin typeface="Arial" panose="020B0604020202020204" pitchFamily="34" charset="0"/>
                <a:cs typeface="Arial" panose="020B0604020202020204" pitchFamily="34" charset="0"/>
              </a:rPr>
              <a:t>La </a:t>
            </a:r>
            <a:r>
              <a:rPr lang="fr-FR" sz="1600" dirty="0">
                <a:latin typeface="Arial" panose="020B0604020202020204" pitchFamily="34" charset="0"/>
                <a:cs typeface="Arial" panose="020B0604020202020204" pitchFamily="34" charset="0"/>
              </a:rPr>
              <a:t>section d’inspection</a:t>
            </a:r>
          </a:p>
          <a:p>
            <a:endParaRPr lang="fr-FR" sz="1600" dirty="0">
              <a:latin typeface="Arial" panose="020B0604020202020204" pitchFamily="34" charset="0"/>
              <a:cs typeface="Arial" panose="020B0604020202020204" pitchFamily="34" charset="0"/>
            </a:endParaRPr>
          </a:p>
        </p:txBody>
      </p:sp>
      <p:sp>
        <p:nvSpPr>
          <p:cNvPr id="9" name="ZoneTexte 8"/>
          <p:cNvSpPr txBox="1"/>
          <p:nvPr/>
        </p:nvSpPr>
        <p:spPr>
          <a:xfrm>
            <a:off x="1648671" y="1044605"/>
            <a:ext cx="8839818" cy="1107996"/>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L’organisation </a:t>
            </a:r>
            <a:r>
              <a:rPr lang="fr-FR" sz="2400" b="1" dirty="0">
                <a:latin typeface="Arial" panose="020B0604020202020204" pitchFamily="34" charset="0"/>
                <a:ea typeface="+mj-ea"/>
                <a:cs typeface="Arial" panose="020B0604020202020204" pitchFamily="34" charset="0"/>
              </a:rPr>
              <a:t>actuelle de l’inspection du travail en France</a:t>
            </a:r>
          </a:p>
          <a:p>
            <a:pPr algn="just"/>
            <a:endParaRPr lang="fr-FR" sz="2400" b="1" dirty="0">
              <a:latin typeface="Arial" panose="020B0604020202020204" pitchFamily="34" charset="0"/>
              <a:ea typeface="+mj-ea"/>
              <a:cs typeface="Arial" panose="020B0604020202020204" pitchFamily="34" charset="0"/>
            </a:endParaRPr>
          </a:p>
          <a:p>
            <a:pPr algn="just"/>
            <a:endParaRPr lang="fr-FR" dirty="0"/>
          </a:p>
        </p:txBody>
      </p:sp>
    </p:spTree>
    <p:extLst>
      <p:ext uri="{BB962C8B-B14F-4D97-AF65-F5344CB8AC3E}">
        <p14:creationId xmlns:p14="http://schemas.microsoft.com/office/powerpoint/2010/main" val="3814375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ZoneTexte 8"/>
          <p:cNvSpPr txBox="1"/>
          <p:nvPr/>
        </p:nvSpPr>
        <p:spPr>
          <a:xfrm>
            <a:off x="1648671" y="1044606"/>
            <a:ext cx="8839818" cy="830997"/>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Comment </a:t>
            </a:r>
            <a:r>
              <a:rPr lang="fr-FR" sz="2400" b="1" dirty="0">
                <a:latin typeface="Arial" panose="020B0604020202020204" pitchFamily="34" charset="0"/>
                <a:ea typeface="+mj-ea"/>
                <a:cs typeface="Arial" panose="020B0604020202020204" pitchFamily="34" charset="0"/>
              </a:rPr>
              <a:t>un inspecteur du Travail </a:t>
            </a:r>
            <a:r>
              <a:rPr lang="fr-FR" sz="2400" b="1" dirty="0">
                <a:latin typeface="Arial" panose="020B0604020202020204" pitchFamily="34" charset="0"/>
                <a:ea typeface="+mj-ea"/>
                <a:cs typeface="Arial" panose="020B0604020202020204" pitchFamily="34" charset="0"/>
              </a:rPr>
              <a:t>contrôle </a:t>
            </a:r>
            <a:r>
              <a:rPr lang="fr-FR" sz="2400" b="1" dirty="0">
                <a:latin typeface="Arial" panose="020B0604020202020204" pitchFamily="34" charset="0"/>
                <a:ea typeface="+mj-ea"/>
                <a:cs typeface="Arial" panose="020B0604020202020204" pitchFamily="34" charset="0"/>
              </a:rPr>
              <a:t>une entreprise ou un chantier </a:t>
            </a:r>
          </a:p>
        </p:txBody>
      </p:sp>
    </p:spTree>
    <p:extLst>
      <p:ext uri="{BB962C8B-B14F-4D97-AF65-F5344CB8AC3E}">
        <p14:creationId xmlns:p14="http://schemas.microsoft.com/office/powerpoint/2010/main" val="21074600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703512" y="1754807"/>
            <a:ext cx="8712968" cy="3539430"/>
          </a:xfrm>
          <a:prstGeom prst="rect">
            <a:avLst/>
          </a:prstGeom>
          <a:noFill/>
        </p:spPr>
        <p:txBody>
          <a:bodyPr wrap="square" rtlCol="0">
            <a:spAutoFit/>
          </a:bodyPr>
          <a:lstStyle/>
          <a:p>
            <a:pPr marL="285750" indent="-285750">
              <a:buFont typeface="Arial" panose="020B0604020202020204" pitchFamily="34" charset="0"/>
              <a:buChar char="•"/>
            </a:pPr>
            <a:r>
              <a:rPr lang="fr-FR" sz="1600" b="1" dirty="0">
                <a:latin typeface="Arial" panose="020B0604020202020204" pitchFamily="34" charset="0"/>
                <a:cs typeface="Arial" panose="020B0604020202020204" pitchFamily="34" charset="0"/>
              </a:rPr>
              <a:t>Priorités </a:t>
            </a:r>
            <a:r>
              <a:rPr lang="fr-FR" sz="1600" b="1" dirty="0">
                <a:latin typeface="Arial" panose="020B0604020202020204" pitchFamily="34" charset="0"/>
                <a:cs typeface="Arial" panose="020B0604020202020204" pitchFamily="34" charset="0"/>
              </a:rPr>
              <a:t>du plan d’action</a:t>
            </a:r>
          </a:p>
          <a:p>
            <a:endParaRPr lang="fr-FR" sz="16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fr-FR" sz="1600" b="1" dirty="0">
                <a:latin typeface="Arial" panose="020B0604020202020204" pitchFamily="34" charset="0"/>
                <a:cs typeface="Arial" panose="020B0604020202020204" pitchFamily="34" charset="0"/>
              </a:rPr>
              <a:t>Actions collectives</a:t>
            </a:r>
          </a:p>
          <a:p>
            <a:endParaRPr lang="fr-FR" sz="1600" b="1"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fr-FR" sz="1600" b="1" dirty="0">
                <a:latin typeface="Arial" panose="020B0604020202020204" pitchFamily="34" charset="0"/>
                <a:cs typeface="Arial" panose="020B0604020202020204" pitchFamily="34" charset="0"/>
              </a:rPr>
              <a:t>Sollicitations </a:t>
            </a:r>
            <a:r>
              <a:rPr lang="fr-FR" sz="1600" b="1" dirty="0">
                <a:latin typeface="Arial" panose="020B0604020202020204" pitchFamily="34" charset="0"/>
                <a:cs typeface="Arial" panose="020B0604020202020204" pitchFamily="34" charset="0"/>
              </a:rPr>
              <a:t>et </a:t>
            </a:r>
            <a:r>
              <a:rPr lang="fr-FR" sz="1600" b="1" dirty="0">
                <a:latin typeface="Arial" panose="020B0604020202020204" pitchFamily="34" charset="0"/>
                <a:cs typeface="Arial" panose="020B0604020202020204" pitchFamily="34" charset="0"/>
              </a:rPr>
              <a:t>plaintes</a:t>
            </a:r>
          </a:p>
          <a:p>
            <a:pPr marL="742950" lvl="1"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Les permanences et les services de renseignement</a:t>
            </a:r>
          </a:p>
          <a:p>
            <a:pPr marL="742950" lvl="1"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La c</a:t>
            </a:r>
            <a:r>
              <a:rPr lang="fr-FR" sz="1600" dirty="0"/>
              <a:t>onfidentialité </a:t>
            </a:r>
            <a:r>
              <a:rPr lang="fr-FR" sz="1600" dirty="0"/>
              <a:t>des plaintes (art 15 convention 81 et R.8124-24 du code du travail)</a:t>
            </a:r>
          </a:p>
          <a:p>
            <a:pPr algn="just"/>
            <a:endParaRPr lang="fr-FR" sz="1600" dirty="0">
              <a:latin typeface="Arial" panose="020B0604020202020204" pitchFamily="34" charset="0"/>
              <a:cs typeface="Arial" panose="020B0604020202020204" pitchFamily="34" charset="0"/>
            </a:endParaRPr>
          </a:p>
          <a:p>
            <a:pPr algn="just"/>
            <a:endParaRPr lang="fr-FR" sz="16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fr-FR" sz="1600" b="1" dirty="0">
                <a:latin typeface="Arial" panose="020B0604020202020204" pitchFamily="34" charset="0"/>
                <a:cs typeface="Arial" panose="020B0604020202020204" pitchFamily="34" charset="0"/>
              </a:rPr>
              <a:t>Une </a:t>
            </a:r>
            <a:r>
              <a:rPr lang="fr-FR" sz="1600" b="1" dirty="0">
                <a:latin typeface="Arial" panose="020B0604020202020204" pitchFamily="34" charset="0"/>
                <a:cs typeface="Arial" panose="020B0604020202020204" pitchFamily="34" charset="0"/>
              </a:rPr>
              <a:t>grande </a:t>
            </a:r>
            <a:r>
              <a:rPr lang="fr-FR" sz="1600" b="1" dirty="0">
                <a:latin typeface="Arial" panose="020B0604020202020204" pitchFamily="34" charset="0"/>
                <a:cs typeface="Arial" panose="020B0604020202020204" pitchFamily="34" charset="0"/>
              </a:rPr>
              <a:t>autonomie</a:t>
            </a:r>
          </a:p>
          <a:p>
            <a:pPr marL="742950" lvl="1"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Indépendance </a:t>
            </a:r>
            <a:r>
              <a:rPr lang="fr-FR" sz="1600" dirty="0">
                <a:latin typeface="Arial" panose="020B0604020202020204" pitchFamily="34" charset="0"/>
                <a:cs typeface="Arial" panose="020B0604020202020204" pitchFamily="34" charset="0"/>
              </a:rPr>
              <a:t>du système d’inspection du travail (art 6 convention 81 et </a:t>
            </a:r>
            <a:r>
              <a:rPr lang="fr-FR" sz="1600" dirty="0">
                <a:latin typeface="Arial" panose="020B0604020202020204" pitchFamily="34" charset="0"/>
                <a:cs typeface="Arial" panose="020B0604020202020204" pitchFamily="34" charset="0"/>
              </a:rPr>
              <a:t>R.8124-2)</a:t>
            </a:r>
          </a:p>
          <a:p>
            <a:pPr marL="1200150" lvl="2"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Une </a:t>
            </a:r>
            <a:r>
              <a:rPr lang="fr-FR" sz="1600" dirty="0">
                <a:latin typeface="Arial" panose="020B0604020202020204" pitchFamily="34" charset="0"/>
                <a:cs typeface="Arial" panose="020B0604020202020204" pitchFamily="34" charset="0"/>
              </a:rPr>
              <a:t>action dans un cadre hiérarchique et organisé (obligation de rendre compte) mais avec une culture de </a:t>
            </a:r>
            <a:r>
              <a:rPr lang="fr-FR" sz="1600" dirty="0">
                <a:latin typeface="Arial" panose="020B0604020202020204" pitchFamily="34" charset="0"/>
                <a:cs typeface="Arial" panose="020B0604020202020204" pitchFamily="34" charset="0"/>
              </a:rPr>
              <a:t>l’autonomie.</a:t>
            </a:r>
            <a:endParaRPr lang="fr-FR" sz="1600" dirty="0">
              <a:latin typeface="Arial" panose="020B0604020202020204" pitchFamily="34" charset="0"/>
              <a:cs typeface="Arial" panose="020B0604020202020204" pitchFamily="34" charset="0"/>
            </a:endParaRPr>
          </a:p>
          <a:p>
            <a:endParaRPr lang="fr-FR" sz="1600" dirty="0">
              <a:latin typeface="Arial" panose="020B0604020202020204" pitchFamily="34" charset="0"/>
              <a:cs typeface="Arial" panose="020B0604020202020204" pitchFamily="34" charset="0"/>
            </a:endParaRPr>
          </a:p>
        </p:txBody>
      </p:sp>
      <p:sp>
        <p:nvSpPr>
          <p:cNvPr id="9" name="ZoneTexte 8"/>
          <p:cNvSpPr txBox="1"/>
          <p:nvPr/>
        </p:nvSpPr>
        <p:spPr>
          <a:xfrm>
            <a:off x="1648671" y="1044606"/>
            <a:ext cx="8839818" cy="461665"/>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Le </a:t>
            </a:r>
            <a:r>
              <a:rPr lang="fr-FR" sz="2400" b="1" dirty="0">
                <a:latin typeface="Arial" panose="020B0604020202020204" pitchFamily="34" charset="0"/>
                <a:ea typeface="+mj-ea"/>
                <a:cs typeface="Arial" panose="020B0604020202020204" pitchFamily="34" charset="0"/>
              </a:rPr>
              <a:t>choix du </a:t>
            </a:r>
            <a:r>
              <a:rPr lang="fr-FR" sz="2400" b="1" dirty="0">
                <a:latin typeface="Arial" panose="020B0604020202020204" pitchFamily="34" charset="0"/>
                <a:ea typeface="+mj-ea"/>
                <a:cs typeface="Arial" panose="020B0604020202020204" pitchFamily="34" charset="0"/>
              </a:rPr>
              <a:t>contrôle</a:t>
            </a:r>
            <a:endParaRPr lang="fr-FR" sz="2400" b="1" dirty="0">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33826205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703512" y="1700809"/>
            <a:ext cx="8712968" cy="2723823"/>
          </a:xfrm>
          <a:prstGeom prst="rect">
            <a:avLst/>
          </a:prstGeom>
          <a:noFill/>
        </p:spPr>
        <p:txBody>
          <a:bodyPr wrap="square" rtlCol="0">
            <a:spAutoFit/>
          </a:bodyPr>
          <a:lstStyle/>
          <a:p>
            <a:pPr marL="285750" indent="-285750" algn="just">
              <a:buFont typeface="Arial" panose="020B0604020202020204" pitchFamily="34" charset="0"/>
              <a:buChar char="•"/>
            </a:pPr>
            <a:r>
              <a:rPr lang="fr-FR" sz="1600" b="1" dirty="0">
                <a:latin typeface="Arial" panose="020B0604020202020204" pitchFamily="34" charset="0"/>
                <a:cs typeface="Arial" panose="020B0604020202020204" pitchFamily="34" charset="0"/>
              </a:rPr>
              <a:t>Le </a:t>
            </a:r>
            <a:r>
              <a:rPr lang="fr-FR" sz="1600" b="1" dirty="0">
                <a:latin typeface="Arial" panose="020B0604020202020204" pitchFamily="34" charset="0"/>
                <a:cs typeface="Arial" panose="020B0604020202020204" pitchFamily="34" charset="0"/>
              </a:rPr>
              <a:t>droit d’entrée (L. </a:t>
            </a:r>
            <a:r>
              <a:rPr lang="fr-FR" sz="1600" b="1" dirty="0">
                <a:latin typeface="Arial" panose="020B0604020202020204" pitchFamily="34" charset="0"/>
                <a:cs typeface="Arial" panose="020B0604020202020204" pitchFamily="34" charset="0"/>
              </a:rPr>
              <a:t>8113-1)</a:t>
            </a:r>
          </a:p>
          <a:p>
            <a:pPr marL="285750" indent="-285750" algn="just">
              <a:buFont typeface="Arial" panose="020B0604020202020204" pitchFamily="34" charset="0"/>
              <a:buChar char="•"/>
            </a:pPr>
            <a:endParaRPr lang="fr-FR" sz="1600" b="1" dirty="0">
              <a:latin typeface="Arial" panose="020B0604020202020204" pitchFamily="34" charset="0"/>
              <a:cs typeface="Arial" panose="020B0604020202020204" pitchFamily="34" charset="0"/>
            </a:endParaRPr>
          </a:p>
          <a:p>
            <a:pPr marL="742950" lvl="1" indent="-285750" algn="just">
              <a:buFont typeface="Arial" panose="020B0604020202020204" pitchFamily="34" charset="0"/>
              <a:buChar char="•"/>
            </a:pPr>
            <a:r>
              <a:rPr lang="fr-FR" sz="1600" b="1" dirty="0">
                <a:latin typeface="Arial" panose="020B0604020202020204" pitchFamily="34" charset="0"/>
                <a:cs typeface="Arial" panose="020B0604020202020204" pitchFamily="34" charset="0"/>
              </a:rPr>
              <a:t>L’obstacle </a:t>
            </a:r>
            <a:r>
              <a:rPr lang="fr-FR" sz="1600" b="1" dirty="0">
                <a:latin typeface="Arial" panose="020B0604020202020204" pitchFamily="34" charset="0"/>
                <a:cs typeface="Arial" panose="020B0604020202020204" pitchFamily="34" charset="0"/>
              </a:rPr>
              <a:t>à fonctions (L.8114-1</a:t>
            </a:r>
            <a:r>
              <a:rPr lang="fr-FR" sz="1600" b="1" dirty="0">
                <a:latin typeface="Arial" panose="020B0604020202020204" pitchFamily="34" charset="0"/>
                <a:cs typeface="Arial" panose="020B0604020202020204" pitchFamily="34" charset="0"/>
              </a:rPr>
              <a:t>)</a:t>
            </a:r>
          </a:p>
          <a:p>
            <a:pPr marL="742950" lvl="1" indent="-285750" algn="just">
              <a:buFont typeface="Arial" panose="020B0604020202020204" pitchFamily="34" charset="0"/>
              <a:buChar char="•"/>
            </a:pPr>
            <a:endParaRPr lang="fr-FR" sz="1600" b="1" dirty="0">
              <a:latin typeface="Arial" panose="020B0604020202020204" pitchFamily="34" charset="0"/>
              <a:cs typeface="Arial" panose="020B0604020202020204" pitchFamily="34" charset="0"/>
            </a:endParaRPr>
          </a:p>
          <a:p>
            <a:pPr marL="1200150" lvl="2" indent="-285750" algn="just">
              <a:buFont typeface="Arial" panose="020B0604020202020204" pitchFamily="34" charset="0"/>
              <a:buChar char="•"/>
            </a:pPr>
            <a:r>
              <a:rPr lang="fr-FR" sz="1600" b="1" dirty="0">
                <a:latin typeface="Arial" panose="020B0604020202020204" pitchFamily="34" charset="0"/>
                <a:cs typeface="Arial" panose="020B0604020202020204" pitchFamily="34" charset="0"/>
              </a:rPr>
              <a:t>L’outrage (L. 8114-2 et 433-5 c. </a:t>
            </a:r>
            <a:r>
              <a:rPr lang="fr-FR" sz="1600" b="1" dirty="0" err="1">
                <a:latin typeface="Arial" panose="020B0604020202020204" pitchFamily="34" charset="0"/>
                <a:cs typeface="Arial" panose="020B0604020202020204" pitchFamily="34" charset="0"/>
              </a:rPr>
              <a:t>pén</a:t>
            </a:r>
            <a:r>
              <a:rPr lang="fr-FR" sz="1600" b="1" dirty="0">
                <a:latin typeface="Arial" panose="020B0604020202020204" pitchFamily="34" charset="0"/>
                <a:cs typeface="Arial" panose="020B0604020202020204" pitchFamily="34" charset="0"/>
              </a:rPr>
              <a:t>)</a:t>
            </a:r>
          </a:p>
          <a:p>
            <a:pPr marL="1200150" lvl="2" indent="-285750" algn="just">
              <a:buFont typeface="Arial" panose="020B0604020202020204" pitchFamily="34" charset="0"/>
              <a:buChar char="•"/>
            </a:pPr>
            <a:endParaRPr lang="fr-FR" sz="1600" b="1" dirty="0">
              <a:latin typeface="Arial" panose="020B0604020202020204" pitchFamily="34" charset="0"/>
              <a:cs typeface="Arial" panose="020B0604020202020204" pitchFamily="34" charset="0"/>
            </a:endParaRPr>
          </a:p>
          <a:p>
            <a:pPr marL="1200150" lvl="2" indent="-285750" algn="just">
              <a:buFont typeface="Arial" panose="020B0604020202020204" pitchFamily="34" charset="0"/>
              <a:buChar char="•"/>
            </a:pPr>
            <a:r>
              <a:rPr lang="fr-FR" sz="1600" b="1" dirty="0"/>
              <a:t>Secret de fabrication (L.8113-10 ; R.8124-23</a:t>
            </a:r>
            <a:r>
              <a:rPr lang="fr-FR" sz="1600" b="1" dirty="0"/>
              <a:t>)</a:t>
            </a:r>
          </a:p>
          <a:p>
            <a:pPr lvl="2" algn="just"/>
            <a:r>
              <a:rPr lang="fr-FR" sz="1600" b="1" dirty="0">
                <a:latin typeface="Arial" panose="020B0604020202020204" pitchFamily="34" charset="0"/>
                <a:cs typeface="Arial" panose="020B0604020202020204" pitchFamily="34" charset="0"/>
              </a:rPr>
              <a:t> </a:t>
            </a:r>
          </a:p>
          <a:p>
            <a:pPr marL="285750" indent="-285750" algn="just">
              <a:buFont typeface="Arial" panose="020B0604020202020204" pitchFamily="34" charset="0"/>
              <a:buChar char="•"/>
            </a:pPr>
            <a:r>
              <a:rPr lang="fr-FR" sz="1600" b="1" dirty="0">
                <a:latin typeface="Arial" panose="020B0604020202020204" pitchFamily="34" charset="0"/>
                <a:cs typeface="Arial" panose="020B0604020202020204" pitchFamily="34" charset="0"/>
              </a:rPr>
              <a:t>Le contrôle </a:t>
            </a:r>
            <a:r>
              <a:rPr lang="fr-FR" sz="1600" b="1" dirty="0">
                <a:latin typeface="Arial" panose="020B0604020202020204" pitchFamily="34" charset="0"/>
                <a:cs typeface="Arial" panose="020B0604020202020204" pitchFamily="34" charset="0"/>
              </a:rPr>
              <a:t>inopiné (R. 8124-25</a:t>
            </a:r>
            <a:r>
              <a:rPr lang="fr-FR" sz="1600" b="1" dirty="0">
                <a:latin typeface="Arial" panose="020B0604020202020204" pitchFamily="34" charset="0"/>
                <a:cs typeface="Arial" panose="020B0604020202020204" pitchFamily="34" charset="0"/>
              </a:rPr>
              <a:t>)</a:t>
            </a:r>
          </a:p>
          <a:p>
            <a:pPr algn="just"/>
            <a:endParaRPr lang="fr-FR" sz="1100" b="1" dirty="0">
              <a:latin typeface="Arial" panose="020B0604020202020204" pitchFamily="34" charset="0"/>
              <a:cs typeface="Arial" panose="020B0604020202020204" pitchFamily="34" charset="0"/>
            </a:endParaRPr>
          </a:p>
          <a:p>
            <a:pPr algn="just"/>
            <a:endParaRPr lang="fr-FR" sz="1600" dirty="0">
              <a:latin typeface="Arial" panose="020B0604020202020204" pitchFamily="34" charset="0"/>
              <a:cs typeface="Arial" panose="020B0604020202020204" pitchFamily="34" charset="0"/>
            </a:endParaRPr>
          </a:p>
        </p:txBody>
      </p:sp>
      <p:sp>
        <p:nvSpPr>
          <p:cNvPr id="9" name="ZoneTexte 8"/>
          <p:cNvSpPr txBox="1"/>
          <p:nvPr/>
        </p:nvSpPr>
        <p:spPr>
          <a:xfrm>
            <a:off x="1648671" y="1044606"/>
            <a:ext cx="8839818" cy="461665"/>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L’entrée </a:t>
            </a:r>
            <a:r>
              <a:rPr lang="fr-FR" sz="2400" b="1" dirty="0">
                <a:latin typeface="Arial" panose="020B0604020202020204" pitchFamily="34" charset="0"/>
                <a:ea typeface="+mj-ea"/>
                <a:cs typeface="Arial" panose="020B0604020202020204" pitchFamily="34" charset="0"/>
              </a:rPr>
              <a:t>dans l’entreprise et le </a:t>
            </a:r>
            <a:r>
              <a:rPr lang="fr-FR" sz="2400" b="1" dirty="0">
                <a:latin typeface="Arial" panose="020B0604020202020204" pitchFamily="34" charset="0"/>
                <a:ea typeface="+mj-ea"/>
                <a:cs typeface="Arial" panose="020B0604020202020204" pitchFamily="34" charset="0"/>
              </a:rPr>
              <a:t>contrôle</a:t>
            </a:r>
            <a:endParaRPr lang="fr-FR" sz="2400" b="1" dirty="0">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9931046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68580" y="4612216"/>
            <a:ext cx="2565520" cy="1924140"/>
          </a:xfrm>
          <a:prstGeom prst="rect">
            <a:avLst/>
          </a:prstGeom>
        </p:spPr>
      </p:pic>
      <p:sp>
        <p:nvSpPr>
          <p:cNvPr id="8" name="ZoneTexte 7"/>
          <p:cNvSpPr txBox="1"/>
          <p:nvPr/>
        </p:nvSpPr>
        <p:spPr>
          <a:xfrm>
            <a:off x="1703512" y="1700808"/>
            <a:ext cx="8712968" cy="1492716"/>
          </a:xfrm>
          <a:prstGeom prst="rect">
            <a:avLst/>
          </a:prstGeom>
          <a:noFill/>
        </p:spPr>
        <p:txBody>
          <a:bodyPr wrap="square" rtlCol="0">
            <a:spAutoFit/>
          </a:bodyPr>
          <a:lstStyle/>
          <a:p>
            <a:pPr algn="just"/>
            <a:r>
              <a:rPr lang="fr-FR" sz="1600" b="1" dirty="0">
                <a:latin typeface="Arial" panose="020B0604020202020204" pitchFamily="34" charset="0"/>
                <a:cs typeface="Arial" panose="020B0604020202020204" pitchFamily="34" charset="0"/>
              </a:rPr>
              <a:t>Les </a:t>
            </a:r>
            <a:r>
              <a:rPr lang="fr-FR" sz="1600" b="1" dirty="0">
                <a:latin typeface="Arial" panose="020B0604020202020204" pitchFamily="34" charset="0"/>
                <a:cs typeface="Arial" panose="020B0604020202020204" pitchFamily="34" charset="0"/>
              </a:rPr>
              <a:t>constats (L. 8113-7) </a:t>
            </a:r>
            <a:endParaRPr lang="fr-FR" sz="1600" b="1" dirty="0">
              <a:latin typeface="Arial" panose="020B0604020202020204" pitchFamily="34" charset="0"/>
              <a:cs typeface="Arial" panose="020B0604020202020204" pitchFamily="34" charset="0"/>
            </a:endParaRPr>
          </a:p>
          <a:p>
            <a:pPr algn="just"/>
            <a:endParaRPr lang="fr-FR" sz="1100" b="1" dirty="0">
              <a:latin typeface="Arial" panose="020B0604020202020204" pitchFamily="34" charset="0"/>
              <a:cs typeface="Arial" panose="020B0604020202020204" pitchFamily="34" charset="0"/>
            </a:endParaRPr>
          </a:p>
          <a:p>
            <a:pPr algn="just"/>
            <a:r>
              <a:rPr lang="fr-FR" sz="1600" dirty="0">
                <a:latin typeface="Arial" panose="020B0604020202020204" pitchFamily="34" charset="0"/>
                <a:cs typeface="Arial" panose="020B0604020202020204" pitchFamily="34" charset="0"/>
              </a:rPr>
              <a:t>Les agents de contrôle de l'inspection du travail constatent les infractions par des procès-verbaux qui font foi jusqu'à preuve du contraire</a:t>
            </a:r>
            <a:r>
              <a:rPr lang="fr-FR" sz="1600" dirty="0">
                <a:latin typeface="Arial" panose="020B0604020202020204" pitchFamily="34" charset="0"/>
                <a:cs typeface="Arial" panose="020B0604020202020204" pitchFamily="34" charset="0"/>
              </a:rPr>
              <a:t>.</a:t>
            </a:r>
          </a:p>
          <a:p>
            <a:pPr algn="just"/>
            <a:endParaRPr lang="fr-FR" sz="1600" dirty="0">
              <a:latin typeface="Arial" panose="020B0604020202020204" pitchFamily="34" charset="0"/>
              <a:cs typeface="Arial" panose="020B0604020202020204" pitchFamily="34" charset="0"/>
            </a:endParaRPr>
          </a:p>
          <a:p>
            <a:pPr algn="just"/>
            <a:endParaRPr lang="fr-FR" sz="1600" dirty="0">
              <a:latin typeface="Arial" panose="020B0604020202020204" pitchFamily="34" charset="0"/>
              <a:cs typeface="Arial" panose="020B0604020202020204" pitchFamily="34" charset="0"/>
            </a:endParaRPr>
          </a:p>
        </p:txBody>
      </p:sp>
      <p:sp>
        <p:nvSpPr>
          <p:cNvPr id="9" name="ZoneTexte 8"/>
          <p:cNvSpPr txBox="1"/>
          <p:nvPr/>
        </p:nvSpPr>
        <p:spPr>
          <a:xfrm>
            <a:off x="1648671" y="1044606"/>
            <a:ext cx="8839818" cy="461665"/>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Le déroulement du contrôle</a:t>
            </a:r>
            <a:endParaRPr lang="fr-FR" sz="2400" b="1" dirty="0">
              <a:latin typeface="Arial" panose="020B0604020202020204" pitchFamily="34" charset="0"/>
              <a:ea typeface="+mj-ea"/>
              <a:cs typeface="Arial" panose="020B0604020202020204" pitchFamily="34" charset="0"/>
            </a:endParaRPr>
          </a:p>
        </p:txBody>
      </p:sp>
      <p:pic>
        <p:nvPicPr>
          <p:cNvPr id="11" name="Imag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0096" y="2611626"/>
            <a:ext cx="2904292" cy="2178219"/>
          </a:xfrm>
          <a:prstGeom prst="rect">
            <a:avLst/>
          </a:prstGeom>
        </p:spPr>
      </p:pic>
      <p:pic>
        <p:nvPicPr>
          <p:cNvPr id="12" name="Imag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60783" y="4322110"/>
            <a:ext cx="2952328" cy="2214246"/>
          </a:xfrm>
          <a:prstGeom prst="rect">
            <a:avLst/>
          </a:prstGeom>
        </p:spPr>
      </p:pic>
      <p:pic>
        <p:nvPicPr>
          <p:cNvPr id="10" name="Imag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135560" y="2694832"/>
            <a:ext cx="2911054" cy="2182532"/>
          </a:xfrm>
          <a:prstGeom prst="rect">
            <a:avLst/>
          </a:prstGeom>
        </p:spPr>
      </p:pic>
    </p:spTree>
    <p:extLst>
      <p:ext uri="{BB962C8B-B14F-4D97-AF65-F5344CB8AC3E}">
        <p14:creationId xmlns:p14="http://schemas.microsoft.com/office/powerpoint/2010/main" val="18267154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LES DIFFERENTS ACTEURS</a:t>
            </a:r>
            <a:endParaRPr lang="fr-FR" dirty="0"/>
          </a:p>
        </p:txBody>
      </p:sp>
      <p:sp>
        <p:nvSpPr>
          <p:cNvPr id="3" name="Espace réservé du contenu 2"/>
          <p:cNvSpPr>
            <a:spLocks noGrp="1"/>
          </p:cNvSpPr>
          <p:nvPr>
            <p:ph idx="1"/>
          </p:nvPr>
        </p:nvSpPr>
        <p:spPr/>
        <p:txBody>
          <a:bodyPr/>
          <a:lstStyle/>
          <a:p>
            <a:r>
              <a:rPr lang="fr-FR" dirty="0" smtClean="0"/>
              <a:t>Des acteurs internes à l’entreprise</a:t>
            </a:r>
          </a:p>
          <a:p>
            <a:pPr lvl="1"/>
            <a:r>
              <a:rPr lang="fr-FR" dirty="0" smtClean="0"/>
              <a:t>L’Employeur</a:t>
            </a:r>
          </a:p>
          <a:p>
            <a:pPr lvl="1"/>
            <a:r>
              <a:rPr lang="fr-FR" dirty="0" smtClean="0"/>
              <a:t>Le CSE dans sa composante CSSCT</a:t>
            </a:r>
          </a:p>
          <a:p>
            <a:pPr lvl="1"/>
            <a:r>
              <a:rPr lang="fr-FR" dirty="0" smtClean="0"/>
              <a:t>Le médecin du travail</a:t>
            </a:r>
          </a:p>
          <a:p>
            <a:pPr marL="457200" lvl="1" indent="0">
              <a:buNone/>
            </a:pPr>
            <a:endParaRPr lang="fr-FR" dirty="0" smtClean="0"/>
          </a:p>
          <a:p>
            <a:r>
              <a:rPr lang="fr-FR" dirty="0" smtClean="0"/>
              <a:t>Des acteurs externes à l’entreprise</a:t>
            </a:r>
          </a:p>
          <a:p>
            <a:pPr lvl="1"/>
            <a:r>
              <a:rPr lang="fr-FR" dirty="0" smtClean="0"/>
              <a:t>La CRAMIF (les CARSAT)</a:t>
            </a:r>
          </a:p>
          <a:p>
            <a:pPr lvl="1"/>
            <a:r>
              <a:rPr lang="fr-FR" dirty="0" smtClean="0"/>
              <a:t>L’</a:t>
            </a:r>
            <a:r>
              <a:rPr lang="fr-FR" dirty="0" err="1" smtClean="0"/>
              <a:t>Anact</a:t>
            </a:r>
            <a:endParaRPr lang="fr-FR" dirty="0" smtClean="0"/>
          </a:p>
          <a:p>
            <a:pPr lvl="1"/>
            <a:r>
              <a:rPr lang="fr-FR" dirty="0" smtClean="0"/>
              <a:t>L’OPPBTP</a:t>
            </a:r>
          </a:p>
          <a:p>
            <a:pPr lvl="1"/>
            <a:r>
              <a:rPr lang="fr-FR" dirty="0" smtClean="0"/>
              <a:t>L’inspection du travail</a:t>
            </a:r>
            <a:endParaRPr lang="fr-FR" dirty="0"/>
          </a:p>
        </p:txBody>
      </p:sp>
    </p:spTree>
    <p:extLst>
      <p:ext uri="{BB962C8B-B14F-4D97-AF65-F5344CB8AC3E}">
        <p14:creationId xmlns:p14="http://schemas.microsoft.com/office/powerpoint/2010/main" val="29436293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703512" y="1700808"/>
            <a:ext cx="8712968" cy="338554"/>
          </a:xfrm>
          <a:prstGeom prst="rect">
            <a:avLst/>
          </a:prstGeom>
          <a:noFill/>
        </p:spPr>
        <p:txBody>
          <a:bodyPr wrap="square" rtlCol="0">
            <a:spAutoFit/>
          </a:bodyPr>
          <a:lstStyle/>
          <a:p>
            <a:pPr algn="just"/>
            <a:r>
              <a:rPr lang="fr-FR" sz="1600" b="1" dirty="0">
                <a:latin typeface="Arial" panose="020B0604020202020204" pitchFamily="34" charset="0"/>
                <a:cs typeface="Arial" panose="020B0604020202020204" pitchFamily="34" charset="0"/>
              </a:rPr>
              <a:t>Les </a:t>
            </a:r>
            <a:r>
              <a:rPr lang="fr-FR" sz="1600" b="1" dirty="0">
                <a:latin typeface="Arial" panose="020B0604020202020204" pitchFamily="34" charset="0"/>
                <a:cs typeface="Arial" panose="020B0604020202020204" pitchFamily="34" charset="0"/>
              </a:rPr>
              <a:t>constats </a:t>
            </a:r>
            <a:endParaRPr lang="fr-FR" sz="1600" dirty="0">
              <a:latin typeface="Arial" panose="020B0604020202020204" pitchFamily="34" charset="0"/>
              <a:cs typeface="Arial" panose="020B0604020202020204" pitchFamily="34" charset="0"/>
            </a:endParaRPr>
          </a:p>
        </p:txBody>
      </p:sp>
      <p:sp>
        <p:nvSpPr>
          <p:cNvPr id="9" name="ZoneTexte 8"/>
          <p:cNvSpPr txBox="1"/>
          <p:nvPr/>
        </p:nvSpPr>
        <p:spPr>
          <a:xfrm>
            <a:off x="1648671" y="1044606"/>
            <a:ext cx="8839818" cy="461665"/>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Le déroulement du contrôle</a:t>
            </a:r>
            <a:endParaRPr lang="fr-FR" sz="2400" b="1" dirty="0">
              <a:latin typeface="Arial" panose="020B0604020202020204" pitchFamily="34" charset="0"/>
              <a:ea typeface="+mj-ea"/>
              <a:cs typeface="Arial" panose="020B0604020202020204" pitchFamily="34" charset="0"/>
            </a:endParaRPr>
          </a:p>
        </p:txBody>
      </p:sp>
      <p:pic>
        <p:nvPicPr>
          <p:cNvPr id="3" name="Imag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15880" y="2636913"/>
            <a:ext cx="5040560" cy="3780421"/>
          </a:xfrm>
          <a:prstGeom prst="rect">
            <a:avLst/>
          </a:prstGeom>
        </p:spPr>
      </p:pic>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8672" y="3960059"/>
            <a:ext cx="3629025" cy="2333625"/>
          </a:xfrm>
          <a:prstGeom prst="rect">
            <a:avLst/>
          </a:prstGeom>
        </p:spPr>
      </p:pic>
      <p:pic>
        <p:nvPicPr>
          <p:cNvPr id="14" name="Imag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85256" y="2071263"/>
            <a:ext cx="3429000" cy="2305050"/>
          </a:xfrm>
          <a:prstGeom prst="rect">
            <a:avLst/>
          </a:prstGeom>
        </p:spPr>
      </p:pic>
    </p:spTree>
    <p:extLst>
      <p:ext uri="{BB962C8B-B14F-4D97-AF65-F5344CB8AC3E}">
        <p14:creationId xmlns:p14="http://schemas.microsoft.com/office/powerpoint/2010/main" val="42692462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703512" y="1700809"/>
            <a:ext cx="8712968" cy="2954655"/>
          </a:xfrm>
          <a:prstGeom prst="rect">
            <a:avLst/>
          </a:prstGeom>
          <a:noFill/>
        </p:spPr>
        <p:txBody>
          <a:bodyPr wrap="square" rtlCol="0">
            <a:spAutoFit/>
          </a:bodyPr>
          <a:lstStyle/>
          <a:p>
            <a:pPr algn="just"/>
            <a:r>
              <a:rPr lang="fr-FR" sz="1600" b="1" dirty="0">
                <a:latin typeface="Arial" panose="020B0604020202020204" pitchFamily="34" charset="0"/>
                <a:cs typeface="Arial" panose="020B0604020202020204" pitchFamily="34" charset="0"/>
              </a:rPr>
              <a:t>L’audition </a:t>
            </a:r>
            <a:r>
              <a:rPr lang="fr-FR" sz="1600" b="1" dirty="0">
                <a:latin typeface="Arial" panose="020B0604020202020204" pitchFamily="34" charset="0"/>
                <a:cs typeface="Arial" panose="020B0604020202020204" pitchFamily="34" charset="0"/>
              </a:rPr>
              <a:t>des salariés et de l’employeur (article 12 convention 81)</a:t>
            </a:r>
          </a:p>
          <a:p>
            <a:pPr algn="just"/>
            <a:endParaRPr lang="fr-FR" sz="1100" dirty="0">
              <a:latin typeface="Arial" panose="020B0604020202020204" pitchFamily="34" charset="0"/>
              <a:cs typeface="Arial" panose="020B0604020202020204" pitchFamily="34" charset="0"/>
            </a:endParaRPr>
          </a:p>
          <a:p>
            <a:pPr algn="just"/>
            <a:r>
              <a:rPr lang="fr-FR" sz="1600" dirty="0">
                <a:latin typeface="Arial" panose="020B0604020202020204" pitchFamily="34" charset="0"/>
                <a:cs typeface="Arial" panose="020B0604020202020204" pitchFamily="34" charset="0"/>
              </a:rPr>
              <a:t>Droit </a:t>
            </a:r>
            <a:r>
              <a:rPr lang="fr-FR" sz="1600" dirty="0">
                <a:latin typeface="Arial" panose="020B0604020202020204" pitchFamily="34" charset="0"/>
                <a:cs typeface="Arial" panose="020B0604020202020204" pitchFamily="34" charset="0"/>
              </a:rPr>
              <a:t>d’interroger, soit seuls, soit en présence de témoins, l'employeur ou le personnel de l'entreprise sur toutes les matières relatives à l'application des dispositions </a:t>
            </a:r>
            <a:r>
              <a:rPr lang="fr-FR" sz="1600" dirty="0">
                <a:latin typeface="Arial" panose="020B0604020202020204" pitchFamily="34" charset="0"/>
                <a:cs typeface="Arial" panose="020B0604020202020204" pitchFamily="34" charset="0"/>
              </a:rPr>
              <a:t>légales.</a:t>
            </a:r>
          </a:p>
          <a:p>
            <a:pPr algn="just"/>
            <a:endParaRPr lang="fr-FR" sz="1600" dirty="0">
              <a:latin typeface="Arial" panose="020B0604020202020204" pitchFamily="34" charset="0"/>
              <a:cs typeface="Arial" panose="020B0604020202020204" pitchFamily="34" charset="0"/>
            </a:endParaRPr>
          </a:p>
          <a:p>
            <a:pPr algn="just"/>
            <a:r>
              <a:rPr lang="fr-FR" sz="1600" b="1" dirty="0">
                <a:latin typeface="Arial" panose="020B0604020202020204" pitchFamily="34" charset="0"/>
                <a:cs typeface="Arial" panose="020B0604020202020204" pitchFamily="34" charset="0"/>
              </a:rPr>
              <a:t>La communication de documents (L.8113-4 et suivants</a:t>
            </a:r>
            <a:r>
              <a:rPr lang="fr-FR" sz="1600" b="1" dirty="0">
                <a:latin typeface="Arial" panose="020B0604020202020204" pitchFamily="34" charset="0"/>
                <a:cs typeface="Arial" panose="020B0604020202020204" pitchFamily="34" charset="0"/>
              </a:rPr>
              <a:t>)</a:t>
            </a:r>
          </a:p>
          <a:p>
            <a:pPr algn="just"/>
            <a:endParaRPr lang="fr-FR" sz="1100" b="1" i="1" dirty="0">
              <a:latin typeface="Arial" panose="020B0604020202020204" pitchFamily="34" charset="0"/>
              <a:cs typeface="Arial" panose="020B0604020202020204" pitchFamily="34" charset="0"/>
            </a:endParaRPr>
          </a:p>
          <a:p>
            <a:pPr algn="just"/>
            <a:r>
              <a:rPr lang="fr-FR" sz="1600" dirty="0">
                <a:latin typeface="Arial" panose="020B0604020202020204" pitchFamily="34" charset="0"/>
                <a:cs typeface="Arial" panose="020B0604020202020204" pitchFamily="34" charset="0"/>
              </a:rPr>
              <a:t>- Ceux </a:t>
            </a:r>
            <a:r>
              <a:rPr lang="fr-FR" sz="1600" dirty="0">
                <a:latin typeface="Arial" panose="020B0604020202020204" pitchFamily="34" charset="0"/>
                <a:cs typeface="Arial" panose="020B0604020202020204" pitchFamily="34" charset="0"/>
              </a:rPr>
              <a:t>prévus par le code </a:t>
            </a:r>
          </a:p>
          <a:p>
            <a:pPr algn="just"/>
            <a:endParaRPr lang="fr-FR" sz="1000" dirty="0">
              <a:latin typeface="Arial" panose="020B0604020202020204" pitchFamily="34" charset="0"/>
              <a:cs typeface="Arial" panose="020B0604020202020204" pitchFamily="34" charset="0"/>
            </a:endParaRPr>
          </a:p>
          <a:p>
            <a:pPr algn="just"/>
            <a:r>
              <a:rPr lang="fr-FR" sz="1600" dirty="0">
                <a:latin typeface="Arial" panose="020B0604020202020204" pitchFamily="34" charset="0"/>
                <a:cs typeface="Arial" panose="020B0604020202020204" pitchFamily="34" charset="0"/>
              </a:rPr>
              <a:t>- Titre </a:t>
            </a:r>
            <a:r>
              <a:rPr lang="fr-FR" sz="1600" dirty="0">
                <a:latin typeface="Arial" panose="020B0604020202020204" pitchFamily="34" charset="0"/>
                <a:cs typeface="Arial" panose="020B0604020202020204" pitchFamily="34" charset="0"/>
              </a:rPr>
              <a:t>d’identité</a:t>
            </a:r>
          </a:p>
          <a:p>
            <a:pPr algn="just"/>
            <a:endParaRPr lang="fr-FR" sz="1000" dirty="0">
              <a:latin typeface="Arial" panose="020B0604020202020204" pitchFamily="34" charset="0"/>
              <a:cs typeface="Arial" panose="020B0604020202020204" pitchFamily="34" charset="0"/>
            </a:endParaRPr>
          </a:p>
          <a:p>
            <a:pPr algn="just"/>
            <a:r>
              <a:rPr lang="fr-FR" sz="1600" dirty="0">
                <a:latin typeface="Arial" panose="020B0604020202020204" pitchFamily="34" charset="0"/>
                <a:cs typeface="Arial" panose="020B0604020202020204" pitchFamily="34" charset="0"/>
              </a:rPr>
              <a:t>- Tous documents </a:t>
            </a:r>
            <a:r>
              <a:rPr lang="fr-FR" sz="1600" dirty="0">
                <a:latin typeface="Arial" panose="020B0604020202020204" pitchFamily="34" charset="0"/>
                <a:cs typeface="Arial" panose="020B0604020202020204" pitchFamily="34" charset="0"/>
              </a:rPr>
              <a:t>si travail illégal, discrimination, harcèlements, droit syndical, hygiène sécurité</a:t>
            </a:r>
          </a:p>
        </p:txBody>
      </p:sp>
      <p:sp>
        <p:nvSpPr>
          <p:cNvPr id="9" name="ZoneTexte 8"/>
          <p:cNvSpPr txBox="1"/>
          <p:nvPr/>
        </p:nvSpPr>
        <p:spPr>
          <a:xfrm>
            <a:off x="1648671" y="1044606"/>
            <a:ext cx="8839818" cy="461665"/>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Le déroulement du contrôle</a:t>
            </a:r>
            <a:endParaRPr lang="fr-FR" sz="2400" b="1" dirty="0">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35571886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703512" y="1700809"/>
            <a:ext cx="8712968" cy="2554545"/>
          </a:xfrm>
          <a:prstGeom prst="rect">
            <a:avLst/>
          </a:prstGeom>
          <a:noFill/>
        </p:spPr>
        <p:txBody>
          <a:bodyPr wrap="square" rtlCol="0">
            <a:spAutoFit/>
          </a:bodyPr>
          <a:lstStyle/>
          <a:p>
            <a:pPr marL="285750" indent="-285750" algn="just">
              <a:buFont typeface="Arial" panose="020B0604020202020204" pitchFamily="34" charset="0"/>
              <a:buChar char="•"/>
            </a:pPr>
            <a:r>
              <a:rPr lang="fr-FR" sz="1600" b="1" dirty="0">
                <a:latin typeface="Arial" panose="020B0604020202020204" pitchFamily="34" charset="0"/>
                <a:cs typeface="Arial" panose="020B0604020202020204" pitchFamily="34" charset="0"/>
              </a:rPr>
              <a:t>Opportunité </a:t>
            </a:r>
            <a:r>
              <a:rPr lang="fr-FR" sz="1600" b="1" dirty="0">
                <a:latin typeface="Arial" panose="020B0604020202020204" pitchFamily="34" charset="0"/>
                <a:cs typeface="Arial" panose="020B0604020202020204" pitchFamily="34" charset="0"/>
              </a:rPr>
              <a:t>des suites (R. 8124-27</a:t>
            </a:r>
            <a:r>
              <a:rPr lang="fr-FR" sz="1600" b="1" dirty="0">
                <a:latin typeface="Arial" panose="020B0604020202020204" pitchFamily="34" charset="0"/>
                <a:cs typeface="Arial" panose="020B0604020202020204" pitchFamily="34" charset="0"/>
              </a:rPr>
              <a:t>)</a:t>
            </a:r>
          </a:p>
          <a:p>
            <a:pPr marL="285750" indent="-285750" algn="just">
              <a:buFont typeface="Arial" panose="020B0604020202020204" pitchFamily="34" charset="0"/>
              <a:buChar char="•"/>
            </a:pPr>
            <a:endParaRPr lang="fr-FR" sz="1600" b="1"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endParaRPr lang="fr-FR" sz="1600" b="1" dirty="0">
              <a:latin typeface="Arial" panose="020B0604020202020204" pitchFamily="34" charset="0"/>
              <a:cs typeface="Arial" panose="020B0604020202020204" pitchFamily="34" charset="0"/>
            </a:endParaRPr>
          </a:p>
          <a:p>
            <a:pPr algn="just"/>
            <a:r>
              <a:rPr lang="fr-FR" sz="1600" dirty="0">
                <a:latin typeface="Arial" panose="020B0604020202020204" pitchFamily="34" charset="0"/>
                <a:cs typeface="Arial" panose="020B0604020202020204" pitchFamily="34" charset="0"/>
              </a:rPr>
              <a:t>Lorsqu'il constate des infractions ou des manquements à la réglementation, l'agent de contrôle agit en faisant preuve de discernement et de diligence dans le choix de ses modalités d'action.</a:t>
            </a:r>
          </a:p>
          <a:p>
            <a:pPr algn="just"/>
            <a:endParaRPr lang="fr-FR" sz="1600" dirty="0">
              <a:latin typeface="Arial" panose="020B0604020202020204" pitchFamily="34" charset="0"/>
              <a:cs typeface="Arial" panose="020B0604020202020204" pitchFamily="34" charset="0"/>
            </a:endParaRPr>
          </a:p>
          <a:p>
            <a:pPr algn="just"/>
            <a:endParaRPr lang="fr-FR" sz="1600" dirty="0">
              <a:latin typeface="Arial" panose="020B0604020202020204" pitchFamily="34" charset="0"/>
              <a:cs typeface="Arial" panose="020B0604020202020204" pitchFamily="34" charset="0"/>
            </a:endParaRPr>
          </a:p>
          <a:p>
            <a:pPr algn="just"/>
            <a:r>
              <a:rPr lang="fr-FR" sz="1600" dirty="0">
                <a:latin typeface="Arial" panose="020B0604020202020204" pitchFamily="34" charset="0"/>
                <a:cs typeface="Arial" panose="020B0604020202020204" pitchFamily="34" charset="0"/>
              </a:rPr>
              <a:t>Il décide librement des suites à donner à ses interventions et aux constats qu'il a réalisés. </a:t>
            </a:r>
            <a:endParaRPr lang="fr-FR" sz="1600" dirty="0">
              <a:latin typeface="Arial" panose="020B0604020202020204" pitchFamily="34" charset="0"/>
              <a:cs typeface="Arial" panose="020B0604020202020204" pitchFamily="34" charset="0"/>
            </a:endParaRPr>
          </a:p>
          <a:p>
            <a:pPr algn="just"/>
            <a:r>
              <a:rPr lang="fr-FR" sz="1600" dirty="0">
                <a:latin typeface="Arial" panose="020B0604020202020204" pitchFamily="34" charset="0"/>
                <a:cs typeface="Arial" panose="020B0604020202020204" pitchFamily="34" charset="0"/>
              </a:rPr>
              <a:t>Il </a:t>
            </a:r>
            <a:r>
              <a:rPr lang="fr-FR" sz="1600" dirty="0">
                <a:latin typeface="Arial" panose="020B0604020202020204" pitchFamily="34" charset="0"/>
                <a:cs typeface="Arial" panose="020B0604020202020204" pitchFamily="34" charset="0"/>
              </a:rPr>
              <a:t>peut ainsi formuler des conseils ou des observations, saisir l'autorité judiciaire ou engager des suites administratives.</a:t>
            </a:r>
          </a:p>
        </p:txBody>
      </p:sp>
      <p:sp>
        <p:nvSpPr>
          <p:cNvPr id="9" name="ZoneTexte 8"/>
          <p:cNvSpPr txBox="1"/>
          <p:nvPr/>
        </p:nvSpPr>
        <p:spPr>
          <a:xfrm>
            <a:off x="1648671" y="1044606"/>
            <a:ext cx="8839818" cy="461665"/>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Les suites du contrôle</a:t>
            </a:r>
            <a:endParaRPr lang="fr-FR" sz="2400" b="1" dirty="0">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29876698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Panorama des suites à disposition des Inspecteurs du Travail</a:t>
            </a:r>
            <a:endParaRPr lang="fr-FR" dirty="0"/>
          </a:p>
        </p:txBody>
      </p:sp>
      <p:graphicFrame>
        <p:nvGraphicFramePr>
          <p:cNvPr id="4" name="Espace réservé du contenu 3"/>
          <p:cNvGraphicFramePr>
            <a:graphicFrameLocks noGrp="1"/>
          </p:cNvGraphicFramePr>
          <p:nvPr>
            <p:ph idx="1"/>
            <p:extLst/>
          </p:nvPr>
        </p:nvGraphicFramePr>
        <p:xfrm>
          <a:off x="2135559" y="1762358"/>
          <a:ext cx="7992888" cy="4385811"/>
        </p:xfrm>
        <a:graphic>
          <a:graphicData uri="http://schemas.openxmlformats.org/drawingml/2006/table">
            <a:tbl>
              <a:tblPr firstRow="1" firstCol="1" bandRow="1">
                <a:tableStyleId>{5C22544A-7EE6-4342-B048-85BDC9FD1C3A}</a:tableStyleId>
              </a:tblPr>
              <a:tblGrid>
                <a:gridCol w="1368153">
                  <a:extLst>
                    <a:ext uri="{9D8B030D-6E8A-4147-A177-3AD203B41FA5}">
                      <a16:colId xmlns:a16="http://schemas.microsoft.com/office/drawing/2014/main" val="20000"/>
                    </a:ext>
                  </a:extLst>
                </a:gridCol>
                <a:gridCol w="1440160">
                  <a:extLst>
                    <a:ext uri="{9D8B030D-6E8A-4147-A177-3AD203B41FA5}">
                      <a16:colId xmlns:a16="http://schemas.microsoft.com/office/drawing/2014/main" val="20001"/>
                    </a:ext>
                  </a:extLst>
                </a:gridCol>
                <a:gridCol w="5184575">
                  <a:extLst>
                    <a:ext uri="{9D8B030D-6E8A-4147-A177-3AD203B41FA5}">
                      <a16:colId xmlns:a16="http://schemas.microsoft.com/office/drawing/2014/main" val="20002"/>
                    </a:ext>
                  </a:extLst>
                </a:gridCol>
              </a:tblGrid>
              <a:tr h="580722">
                <a:tc rowSpan="2">
                  <a:txBody>
                    <a:bodyPr/>
                    <a:lstStyle/>
                    <a:p>
                      <a:pPr>
                        <a:lnSpc>
                          <a:spcPct val="115000"/>
                        </a:lnSpc>
                        <a:spcAft>
                          <a:spcPts val="0"/>
                        </a:spcAft>
                      </a:pPr>
                      <a:r>
                        <a:rPr lang="fr-FR" sz="1800">
                          <a:effectLst/>
                        </a:rPr>
                        <a:t>Danger grave et imminent</a:t>
                      </a:r>
                      <a:endParaRPr lang="fr-FR" sz="1800">
                        <a:effectLst/>
                        <a:latin typeface="Calibri"/>
                        <a:ea typeface="Calibri"/>
                        <a:cs typeface="Times New Roman"/>
                      </a:endParaRPr>
                    </a:p>
                  </a:txBody>
                  <a:tcPr marL="68580" marR="68580" marT="0" marB="0"/>
                </a:tc>
                <a:tc gridSpan="2">
                  <a:txBody>
                    <a:bodyPr/>
                    <a:lstStyle/>
                    <a:p>
                      <a:pPr>
                        <a:lnSpc>
                          <a:spcPct val="115000"/>
                        </a:lnSpc>
                        <a:spcAft>
                          <a:spcPts val="0"/>
                        </a:spcAft>
                      </a:pPr>
                      <a:r>
                        <a:rPr lang="fr-FR" sz="1800" dirty="0">
                          <a:effectLst/>
                        </a:rPr>
                        <a:t>Arrêts de travaux (chute de hauteur, ensevelissement, amiante, équipements de travail, électricité) et d’activités (CMR)</a:t>
                      </a:r>
                      <a:endParaRPr lang="fr-FR" sz="1800" dirty="0">
                        <a:effectLst/>
                        <a:latin typeface="Calibri"/>
                        <a:ea typeface="Calibri"/>
                        <a:cs typeface="Times New Roman"/>
                      </a:endParaRPr>
                    </a:p>
                  </a:txBody>
                  <a:tcPr marL="68580" marR="68580" marT="0" marB="0"/>
                </a:tc>
                <a:tc hMerge="1">
                  <a:txBody>
                    <a:bodyPr/>
                    <a:lstStyle/>
                    <a:p>
                      <a:endParaRPr lang="fr-FR"/>
                    </a:p>
                  </a:txBody>
                  <a:tcPr/>
                </a:tc>
                <a:extLst>
                  <a:ext uri="{0D108BD9-81ED-4DB2-BD59-A6C34878D82A}">
                    <a16:rowId xmlns:a16="http://schemas.microsoft.com/office/drawing/2014/main" val="10000"/>
                  </a:ext>
                </a:extLst>
              </a:tr>
              <a:tr h="118145">
                <a:tc vMerge="1">
                  <a:txBody>
                    <a:bodyPr/>
                    <a:lstStyle/>
                    <a:p>
                      <a:endParaRPr lang="fr-FR"/>
                    </a:p>
                  </a:txBody>
                  <a:tcPr/>
                </a:tc>
                <a:tc rowSpan="2" gridSpan="2">
                  <a:txBody>
                    <a:bodyPr/>
                    <a:lstStyle/>
                    <a:p>
                      <a:pPr>
                        <a:lnSpc>
                          <a:spcPct val="115000"/>
                        </a:lnSpc>
                        <a:spcAft>
                          <a:spcPts val="0"/>
                        </a:spcAft>
                      </a:pPr>
                      <a:r>
                        <a:rPr lang="fr-FR" sz="1800">
                          <a:effectLst/>
                        </a:rPr>
                        <a:t>Référé</a:t>
                      </a:r>
                      <a:endParaRPr lang="fr-FR" sz="1800">
                        <a:effectLst/>
                        <a:latin typeface="Calibri"/>
                        <a:ea typeface="Calibri"/>
                        <a:cs typeface="Times New Roman"/>
                      </a:endParaRPr>
                    </a:p>
                  </a:txBody>
                  <a:tcPr marL="68580" marR="68580" marT="0" marB="0"/>
                </a:tc>
                <a:tc rowSpan="2" hMerge="1">
                  <a:txBody>
                    <a:bodyPr/>
                    <a:lstStyle/>
                    <a:p>
                      <a:endParaRPr lang="fr-FR"/>
                    </a:p>
                  </a:txBody>
                  <a:tcPr/>
                </a:tc>
                <a:extLst>
                  <a:ext uri="{0D108BD9-81ED-4DB2-BD59-A6C34878D82A}">
                    <a16:rowId xmlns:a16="http://schemas.microsoft.com/office/drawing/2014/main" val="10001"/>
                  </a:ext>
                </a:extLst>
              </a:tr>
              <a:tr h="171678">
                <a:tc rowSpan="6">
                  <a:txBody>
                    <a:bodyPr/>
                    <a:lstStyle/>
                    <a:p>
                      <a:pPr>
                        <a:lnSpc>
                          <a:spcPct val="115000"/>
                        </a:lnSpc>
                        <a:spcAft>
                          <a:spcPts val="0"/>
                        </a:spcAft>
                      </a:pPr>
                      <a:r>
                        <a:rPr lang="fr-FR" sz="1800">
                          <a:effectLst/>
                        </a:rPr>
                        <a:t>Infractions pénales</a:t>
                      </a:r>
                      <a:endParaRPr lang="fr-FR" sz="1800">
                        <a:effectLst/>
                        <a:latin typeface="Calibri"/>
                        <a:ea typeface="Calibri"/>
                        <a:cs typeface="Times New Roman"/>
                      </a:endParaRPr>
                    </a:p>
                  </a:txBody>
                  <a:tcPr marL="68580" marR="68580" marT="0" marB="0"/>
                </a:tc>
                <a:tc gridSpan="2" vMerge="1">
                  <a:txBody>
                    <a:bodyPr/>
                    <a:lstStyle/>
                    <a:p>
                      <a:endParaRPr lang="fr-FR"/>
                    </a:p>
                  </a:txBody>
                  <a:tcPr/>
                </a:tc>
                <a:tc hMerge="1" vMerge="1">
                  <a:txBody>
                    <a:bodyPr/>
                    <a:lstStyle/>
                    <a:p>
                      <a:endParaRPr lang="fr-FR"/>
                    </a:p>
                  </a:txBody>
                  <a:tcPr/>
                </a:tc>
                <a:extLst>
                  <a:ext uri="{0D108BD9-81ED-4DB2-BD59-A6C34878D82A}">
                    <a16:rowId xmlns:a16="http://schemas.microsoft.com/office/drawing/2014/main" val="10002"/>
                  </a:ext>
                </a:extLst>
              </a:tr>
              <a:tr h="395458">
                <a:tc vMerge="1">
                  <a:txBody>
                    <a:bodyPr/>
                    <a:lstStyle/>
                    <a:p>
                      <a:endParaRPr lang="fr-FR"/>
                    </a:p>
                  </a:txBody>
                  <a:tcPr/>
                </a:tc>
                <a:tc rowSpan="7">
                  <a:txBody>
                    <a:bodyPr/>
                    <a:lstStyle/>
                    <a:p>
                      <a:pPr>
                        <a:lnSpc>
                          <a:spcPct val="115000"/>
                        </a:lnSpc>
                        <a:spcAft>
                          <a:spcPts val="0"/>
                        </a:spcAft>
                      </a:pPr>
                      <a:r>
                        <a:rPr lang="fr-FR" sz="1800">
                          <a:effectLst/>
                        </a:rPr>
                        <a:t>Lettre d’observation</a:t>
                      </a:r>
                      <a:endParaRPr lang="fr-FR" sz="1800">
                        <a:effectLst/>
                        <a:latin typeface="Calibri"/>
                        <a:ea typeface="Calibri"/>
                        <a:cs typeface="Times New Roman"/>
                      </a:endParaRPr>
                    </a:p>
                  </a:txBody>
                  <a:tcPr marL="68580" marR="68580" marT="0" marB="0"/>
                </a:tc>
                <a:tc>
                  <a:txBody>
                    <a:bodyPr/>
                    <a:lstStyle/>
                    <a:p>
                      <a:pPr>
                        <a:lnSpc>
                          <a:spcPct val="115000"/>
                        </a:lnSpc>
                        <a:spcAft>
                          <a:spcPts val="0"/>
                        </a:spcAft>
                      </a:pPr>
                      <a:r>
                        <a:rPr lang="fr-FR" sz="1800">
                          <a:effectLst/>
                        </a:rPr>
                        <a:t>Décisions jeunes travailleurs et apprentis</a:t>
                      </a:r>
                      <a:endParaRPr lang="fr-FR" sz="1800">
                        <a:effectLst/>
                        <a:latin typeface="Calibri"/>
                        <a:ea typeface="Calibri"/>
                        <a:cs typeface="Times New Roman"/>
                      </a:endParaRPr>
                    </a:p>
                  </a:txBody>
                  <a:tcPr marL="68580" marR="68580" marT="0" marB="0"/>
                </a:tc>
                <a:extLst>
                  <a:ext uri="{0D108BD9-81ED-4DB2-BD59-A6C34878D82A}">
                    <a16:rowId xmlns:a16="http://schemas.microsoft.com/office/drawing/2014/main" val="10003"/>
                  </a:ext>
                </a:extLst>
              </a:tr>
              <a:tr h="395458">
                <a:tc vMerge="1">
                  <a:txBody>
                    <a:bodyPr/>
                    <a:lstStyle/>
                    <a:p>
                      <a:endParaRPr lang="fr-FR"/>
                    </a:p>
                  </a:txBody>
                  <a:tcPr/>
                </a:tc>
                <a:tc vMerge="1">
                  <a:txBody>
                    <a:bodyPr/>
                    <a:lstStyle/>
                    <a:p>
                      <a:endParaRPr lang="fr-FR"/>
                    </a:p>
                  </a:txBody>
                  <a:tcPr/>
                </a:tc>
                <a:tc>
                  <a:txBody>
                    <a:bodyPr/>
                    <a:lstStyle/>
                    <a:p>
                      <a:pPr>
                        <a:lnSpc>
                          <a:spcPct val="115000"/>
                        </a:lnSpc>
                        <a:spcAft>
                          <a:spcPts val="0"/>
                        </a:spcAft>
                      </a:pPr>
                      <a:r>
                        <a:rPr lang="fr-FR" sz="1800">
                          <a:effectLst/>
                        </a:rPr>
                        <a:t>Mise en demeure préalables à PV (sauf DGI) </a:t>
                      </a:r>
                      <a:endParaRPr lang="fr-FR" sz="1800">
                        <a:effectLst/>
                        <a:latin typeface="Calibri"/>
                        <a:ea typeface="Calibri"/>
                        <a:cs typeface="Times New Roman"/>
                      </a:endParaRPr>
                    </a:p>
                  </a:txBody>
                  <a:tcPr marL="68580" marR="68580" marT="0" marB="0"/>
                </a:tc>
                <a:extLst>
                  <a:ext uri="{0D108BD9-81ED-4DB2-BD59-A6C34878D82A}">
                    <a16:rowId xmlns:a16="http://schemas.microsoft.com/office/drawing/2014/main" val="10004"/>
                  </a:ext>
                </a:extLst>
              </a:tr>
              <a:tr h="395458">
                <a:tc vMerge="1">
                  <a:txBody>
                    <a:bodyPr/>
                    <a:lstStyle/>
                    <a:p>
                      <a:endParaRPr lang="fr-FR"/>
                    </a:p>
                  </a:txBody>
                  <a:tcPr/>
                </a:tc>
                <a:tc vMerge="1">
                  <a:txBody>
                    <a:bodyPr/>
                    <a:lstStyle/>
                    <a:p>
                      <a:endParaRPr lang="fr-FR"/>
                    </a:p>
                  </a:txBody>
                  <a:tcPr/>
                </a:tc>
                <a:tc>
                  <a:txBody>
                    <a:bodyPr/>
                    <a:lstStyle/>
                    <a:p>
                      <a:pPr>
                        <a:lnSpc>
                          <a:spcPct val="115000"/>
                        </a:lnSpc>
                        <a:spcAft>
                          <a:spcPts val="0"/>
                        </a:spcAft>
                      </a:pPr>
                      <a:r>
                        <a:rPr lang="fr-FR" sz="1800">
                          <a:effectLst/>
                        </a:rPr>
                        <a:t>Procès-verbal (possible transactions pénales)</a:t>
                      </a:r>
                      <a:endParaRPr lang="fr-FR" sz="1800">
                        <a:effectLst/>
                        <a:latin typeface="Calibri"/>
                        <a:ea typeface="Calibri"/>
                        <a:cs typeface="Times New Roman"/>
                      </a:endParaRPr>
                    </a:p>
                  </a:txBody>
                  <a:tcPr marL="68580" marR="68580" marT="0" marB="0"/>
                </a:tc>
                <a:extLst>
                  <a:ext uri="{0D108BD9-81ED-4DB2-BD59-A6C34878D82A}">
                    <a16:rowId xmlns:a16="http://schemas.microsoft.com/office/drawing/2014/main" val="10005"/>
                  </a:ext>
                </a:extLst>
              </a:tr>
              <a:tr h="395458">
                <a:tc vMerge="1">
                  <a:txBody>
                    <a:bodyPr/>
                    <a:lstStyle/>
                    <a:p>
                      <a:endParaRPr lang="fr-FR"/>
                    </a:p>
                  </a:txBody>
                  <a:tcPr/>
                </a:tc>
                <a:tc vMerge="1">
                  <a:txBody>
                    <a:bodyPr/>
                    <a:lstStyle/>
                    <a:p>
                      <a:endParaRPr lang="fr-FR"/>
                    </a:p>
                  </a:txBody>
                  <a:tcPr/>
                </a:tc>
                <a:tc>
                  <a:txBody>
                    <a:bodyPr/>
                    <a:lstStyle/>
                    <a:p>
                      <a:pPr>
                        <a:lnSpc>
                          <a:spcPct val="115000"/>
                        </a:lnSpc>
                        <a:spcAft>
                          <a:spcPts val="0"/>
                        </a:spcAft>
                      </a:pPr>
                      <a:r>
                        <a:rPr lang="fr-FR" sz="1800">
                          <a:effectLst/>
                        </a:rPr>
                        <a:t>Rapport en vue d’une sanction administrative</a:t>
                      </a:r>
                      <a:endParaRPr lang="fr-FR" sz="1800">
                        <a:effectLst/>
                        <a:latin typeface="Calibri"/>
                        <a:ea typeface="Calibri"/>
                        <a:cs typeface="Times New Roman"/>
                      </a:endParaRPr>
                    </a:p>
                  </a:txBody>
                  <a:tcPr marL="68580" marR="68580" marT="0" marB="0"/>
                </a:tc>
                <a:extLst>
                  <a:ext uri="{0D108BD9-81ED-4DB2-BD59-A6C34878D82A}">
                    <a16:rowId xmlns:a16="http://schemas.microsoft.com/office/drawing/2014/main" val="10006"/>
                  </a:ext>
                </a:extLst>
              </a:tr>
              <a:tr h="197729">
                <a:tc vMerge="1">
                  <a:txBody>
                    <a:bodyPr/>
                    <a:lstStyle/>
                    <a:p>
                      <a:endParaRPr lang="fr-FR"/>
                    </a:p>
                  </a:txBody>
                  <a:tcPr/>
                </a:tc>
                <a:tc vMerge="1">
                  <a:txBody>
                    <a:bodyPr/>
                    <a:lstStyle/>
                    <a:p>
                      <a:endParaRPr lang="fr-FR"/>
                    </a:p>
                  </a:txBody>
                  <a:tcPr/>
                </a:tc>
                <a:tc>
                  <a:txBody>
                    <a:bodyPr/>
                    <a:lstStyle/>
                    <a:p>
                      <a:pPr>
                        <a:lnSpc>
                          <a:spcPct val="115000"/>
                        </a:lnSpc>
                        <a:spcAft>
                          <a:spcPts val="0"/>
                        </a:spcAft>
                      </a:pPr>
                      <a:r>
                        <a:rPr lang="fr-FR" sz="1800">
                          <a:effectLst/>
                        </a:rPr>
                        <a:t>Demandes de vérification</a:t>
                      </a:r>
                      <a:endParaRPr lang="fr-FR" sz="1800">
                        <a:effectLst/>
                        <a:latin typeface="Calibri"/>
                        <a:ea typeface="Calibri"/>
                        <a:cs typeface="Times New Roman"/>
                      </a:endParaRPr>
                    </a:p>
                  </a:txBody>
                  <a:tcPr marL="68580" marR="68580" marT="0" marB="0"/>
                </a:tc>
                <a:extLst>
                  <a:ext uri="{0D108BD9-81ED-4DB2-BD59-A6C34878D82A}">
                    <a16:rowId xmlns:a16="http://schemas.microsoft.com/office/drawing/2014/main" val="10007"/>
                  </a:ext>
                </a:extLst>
              </a:tr>
              <a:tr h="395458">
                <a:tc rowSpan="3">
                  <a:txBody>
                    <a:bodyPr/>
                    <a:lstStyle/>
                    <a:p>
                      <a:pPr>
                        <a:lnSpc>
                          <a:spcPct val="115000"/>
                        </a:lnSpc>
                        <a:spcAft>
                          <a:spcPts val="0"/>
                        </a:spcAft>
                      </a:pPr>
                      <a:r>
                        <a:rPr lang="fr-FR" sz="1800">
                          <a:effectLst/>
                        </a:rPr>
                        <a:t>Obligations civiles</a:t>
                      </a:r>
                      <a:endParaRPr lang="fr-FR" sz="1800">
                        <a:effectLst/>
                        <a:latin typeface="Calibri"/>
                        <a:ea typeface="Calibri"/>
                        <a:cs typeface="Times New Roman"/>
                      </a:endParaRPr>
                    </a:p>
                  </a:txBody>
                  <a:tcPr marL="68580" marR="68580" marT="0" marB="0"/>
                </a:tc>
                <a:tc vMerge="1">
                  <a:txBody>
                    <a:bodyPr/>
                    <a:lstStyle/>
                    <a:p>
                      <a:endParaRPr lang="fr-FR"/>
                    </a:p>
                  </a:txBody>
                  <a:tcPr/>
                </a:tc>
                <a:tc>
                  <a:txBody>
                    <a:bodyPr/>
                    <a:lstStyle/>
                    <a:p>
                      <a:pPr>
                        <a:lnSpc>
                          <a:spcPct val="115000"/>
                        </a:lnSpc>
                        <a:spcAft>
                          <a:spcPts val="0"/>
                        </a:spcAft>
                      </a:pPr>
                      <a:r>
                        <a:rPr lang="fr-FR" sz="1800">
                          <a:effectLst/>
                        </a:rPr>
                        <a:t>Mise en demeure égalité professionnelle</a:t>
                      </a:r>
                      <a:endParaRPr lang="fr-FR" sz="1800">
                        <a:effectLst/>
                        <a:latin typeface="Calibri"/>
                        <a:ea typeface="Calibri"/>
                        <a:cs typeface="Times New Roman"/>
                      </a:endParaRPr>
                    </a:p>
                  </a:txBody>
                  <a:tcPr marL="68580" marR="68580" marT="0" marB="0"/>
                </a:tc>
                <a:extLst>
                  <a:ext uri="{0D108BD9-81ED-4DB2-BD59-A6C34878D82A}">
                    <a16:rowId xmlns:a16="http://schemas.microsoft.com/office/drawing/2014/main" val="10008"/>
                  </a:ext>
                </a:extLst>
              </a:tr>
              <a:tr h="344035">
                <a:tc vMerge="1">
                  <a:txBody>
                    <a:bodyPr/>
                    <a:lstStyle/>
                    <a:p>
                      <a:endParaRPr lang="fr-FR"/>
                    </a:p>
                  </a:txBody>
                  <a:tcPr/>
                </a:tc>
                <a:tc vMerge="1">
                  <a:txBody>
                    <a:bodyPr/>
                    <a:lstStyle/>
                    <a:p>
                      <a:endParaRPr lang="fr-FR"/>
                    </a:p>
                  </a:txBody>
                  <a:tcPr/>
                </a:tc>
                <a:tc>
                  <a:txBody>
                    <a:bodyPr/>
                    <a:lstStyle/>
                    <a:p>
                      <a:pPr>
                        <a:lnSpc>
                          <a:spcPct val="115000"/>
                        </a:lnSpc>
                        <a:spcAft>
                          <a:spcPts val="0"/>
                        </a:spcAft>
                      </a:pPr>
                      <a:r>
                        <a:rPr lang="fr-FR" sz="1800">
                          <a:effectLst/>
                        </a:rPr>
                        <a:t>Rapport en vue d’une mise en demeure du DREETS</a:t>
                      </a:r>
                      <a:endParaRPr lang="fr-FR" sz="1800">
                        <a:effectLst/>
                        <a:latin typeface="Calibri"/>
                        <a:ea typeface="Calibri"/>
                        <a:cs typeface="Times New Roman"/>
                      </a:endParaRPr>
                    </a:p>
                  </a:txBody>
                  <a:tcPr marL="68580" marR="68580" marT="0" marB="0"/>
                </a:tc>
                <a:extLst>
                  <a:ext uri="{0D108BD9-81ED-4DB2-BD59-A6C34878D82A}">
                    <a16:rowId xmlns:a16="http://schemas.microsoft.com/office/drawing/2014/main" val="10009"/>
                  </a:ext>
                </a:extLst>
              </a:tr>
              <a:tr h="580722">
                <a:tc vMerge="1">
                  <a:txBody>
                    <a:bodyPr/>
                    <a:lstStyle/>
                    <a:p>
                      <a:endParaRPr lang="fr-FR"/>
                    </a:p>
                  </a:txBody>
                  <a:tcPr/>
                </a:tc>
                <a:tc gridSpan="2">
                  <a:txBody>
                    <a:bodyPr/>
                    <a:lstStyle/>
                    <a:p>
                      <a:pPr>
                        <a:lnSpc>
                          <a:spcPct val="115000"/>
                        </a:lnSpc>
                        <a:spcAft>
                          <a:spcPts val="0"/>
                        </a:spcAft>
                      </a:pPr>
                      <a:r>
                        <a:rPr lang="fr-FR" sz="1800" dirty="0">
                          <a:effectLst/>
                        </a:rPr>
                        <a:t>Art 40 </a:t>
                      </a:r>
                      <a:r>
                        <a:rPr lang="fr-FR" sz="1800" dirty="0" err="1">
                          <a:effectLst/>
                        </a:rPr>
                        <a:t>cpp</a:t>
                      </a:r>
                      <a:r>
                        <a:rPr lang="fr-FR" sz="1800" dirty="0">
                          <a:effectLst/>
                        </a:rPr>
                        <a:t> sur les homicide ou blessures involontaires en raison d’un manquement à une obligation particulière de sécurité.</a:t>
                      </a:r>
                      <a:endParaRPr lang="fr-FR" sz="1800" dirty="0">
                        <a:effectLst/>
                        <a:latin typeface="Calibri"/>
                        <a:ea typeface="Calibri"/>
                        <a:cs typeface="Times New Roman"/>
                      </a:endParaRPr>
                    </a:p>
                  </a:txBody>
                  <a:tcPr marL="68580" marR="68580" marT="0" marB="0"/>
                </a:tc>
                <a:tc hMerge="1">
                  <a:txBody>
                    <a:bodyPr/>
                    <a:lstStyle/>
                    <a:p>
                      <a:endParaRPr lang="fr-FR"/>
                    </a:p>
                  </a:txBody>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14780194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703512" y="1700808"/>
            <a:ext cx="8712968" cy="1815882"/>
          </a:xfrm>
          <a:prstGeom prst="rect">
            <a:avLst/>
          </a:prstGeom>
          <a:noFill/>
        </p:spPr>
        <p:txBody>
          <a:bodyPr wrap="square" rtlCol="0">
            <a:spAutoFit/>
          </a:bodyPr>
          <a:lstStyle/>
          <a:p>
            <a:pPr marL="285750" indent="-285750" algn="just">
              <a:buFont typeface="Arial" panose="020B0604020202020204" pitchFamily="34" charset="0"/>
              <a:buChar char="•"/>
            </a:pPr>
            <a:r>
              <a:rPr lang="fr-FR" sz="1600" b="1" dirty="0">
                <a:latin typeface="Arial" panose="020B0604020202020204" pitchFamily="34" charset="0"/>
                <a:cs typeface="Arial" panose="020B0604020202020204" pitchFamily="34" charset="0"/>
              </a:rPr>
              <a:t>L’enquête </a:t>
            </a:r>
            <a:r>
              <a:rPr lang="fr-FR" sz="1600" b="1" dirty="0">
                <a:latin typeface="Arial" panose="020B0604020202020204" pitchFamily="34" charset="0"/>
                <a:cs typeface="Arial" panose="020B0604020202020204" pitchFamily="34" charset="0"/>
              </a:rPr>
              <a:t>AT une obligation du code du travail (R. 8124-28)</a:t>
            </a:r>
          </a:p>
          <a:p>
            <a:pPr algn="just"/>
            <a:r>
              <a:rPr lang="fr-FR" sz="1600" dirty="0">
                <a:latin typeface="Arial" panose="020B0604020202020204" pitchFamily="34" charset="0"/>
                <a:cs typeface="Arial" panose="020B0604020202020204" pitchFamily="34" charset="0"/>
              </a:rPr>
              <a:t>Lorsqu'il </a:t>
            </a:r>
            <a:r>
              <a:rPr lang="fr-FR" sz="1600" dirty="0">
                <a:latin typeface="Arial" panose="020B0604020202020204" pitchFamily="34" charset="0"/>
                <a:cs typeface="Arial" panose="020B0604020202020204" pitchFamily="34" charset="0"/>
              </a:rPr>
              <a:t>constate ou est informé d'un accident du travail grave ou mortel, ainsi que de tout incident qui aurait pu avoir des conséquences graves, l'agent de contrôle effectue une enquête et informe son service qui à son tour informe l'autorité centrale. </a:t>
            </a:r>
            <a:endParaRPr lang="fr-FR" sz="1600" dirty="0">
              <a:latin typeface="Arial" panose="020B0604020202020204" pitchFamily="34" charset="0"/>
              <a:cs typeface="Arial" panose="020B0604020202020204" pitchFamily="34" charset="0"/>
            </a:endParaRPr>
          </a:p>
          <a:p>
            <a:pPr algn="just"/>
            <a:r>
              <a:rPr lang="fr-FR" sz="1600" dirty="0">
                <a:latin typeface="Arial" panose="020B0604020202020204" pitchFamily="34" charset="0"/>
                <a:cs typeface="Arial" panose="020B0604020202020204" pitchFamily="34" charset="0"/>
              </a:rPr>
              <a:t>Elle doit être la plus rapide possible.</a:t>
            </a:r>
          </a:p>
          <a:p>
            <a:pPr algn="just"/>
            <a:endParaRPr lang="fr-FR" sz="1600" dirty="0">
              <a:latin typeface="Arial" panose="020B0604020202020204" pitchFamily="34" charset="0"/>
              <a:cs typeface="Arial" panose="020B0604020202020204" pitchFamily="34" charset="0"/>
            </a:endParaRPr>
          </a:p>
          <a:p>
            <a:pPr algn="just"/>
            <a:endParaRPr lang="fr-FR" sz="1600" dirty="0">
              <a:latin typeface="Arial" panose="020B0604020202020204" pitchFamily="34" charset="0"/>
              <a:cs typeface="Arial" panose="020B0604020202020204" pitchFamily="34" charset="0"/>
            </a:endParaRPr>
          </a:p>
        </p:txBody>
      </p:sp>
      <p:sp>
        <p:nvSpPr>
          <p:cNvPr id="9" name="ZoneTexte 8"/>
          <p:cNvSpPr txBox="1"/>
          <p:nvPr/>
        </p:nvSpPr>
        <p:spPr>
          <a:xfrm>
            <a:off x="1648671" y="1044606"/>
            <a:ext cx="8839818" cy="461665"/>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L’enquête accident du travail</a:t>
            </a:r>
            <a:endParaRPr lang="fr-FR" sz="2400" b="1" dirty="0">
              <a:latin typeface="Arial" panose="020B0604020202020204" pitchFamily="34" charset="0"/>
              <a:ea typeface="+mj-ea"/>
              <a:cs typeface="Arial" panose="020B0604020202020204" pitchFamily="34" charset="0"/>
            </a:endParaRPr>
          </a:p>
        </p:txBody>
      </p:sp>
      <p:pic>
        <p:nvPicPr>
          <p:cNvPr id="3" name="Imag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0716" y="3936421"/>
            <a:ext cx="5545192" cy="2870479"/>
          </a:xfrm>
          <a:prstGeom prst="rect">
            <a:avLst/>
          </a:prstGeom>
        </p:spPr>
      </p:pic>
      <p:pic>
        <p:nvPicPr>
          <p:cNvPr id="2" name="Imag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13576" y="3025516"/>
            <a:ext cx="3299788" cy="2203684"/>
          </a:xfrm>
          <a:prstGeom prst="rect">
            <a:avLst/>
          </a:prstGeom>
        </p:spPr>
      </p:pic>
      <p:pic>
        <p:nvPicPr>
          <p:cNvPr id="4" name="Imag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01789" y="2996952"/>
            <a:ext cx="3059831" cy="2696800"/>
          </a:xfrm>
          <a:prstGeom prst="rect">
            <a:avLst/>
          </a:prstGeom>
        </p:spPr>
      </p:pic>
    </p:spTree>
    <p:extLst>
      <p:ext uri="{BB962C8B-B14F-4D97-AF65-F5344CB8AC3E}">
        <p14:creationId xmlns:p14="http://schemas.microsoft.com/office/powerpoint/2010/main" val="23663764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pied de page 2"/>
          <p:cNvSpPr>
            <a:spLocks noGrp="1"/>
          </p:cNvSpPr>
          <p:nvPr>
            <p:ph type="ftr" sz="quarter" idx="4294967295"/>
          </p:nvPr>
        </p:nvSpPr>
        <p:spPr>
          <a:xfrm>
            <a:off x="4392782" y="195486"/>
            <a:ext cx="6095706" cy="360000"/>
          </a:xfrm>
          <a:prstGeom prst="rect">
            <a:avLst/>
          </a:prstGeom>
        </p:spPr>
        <p:txBody>
          <a:bodyPr/>
          <a:lstStyle/>
          <a:p>
            <a:pPr algn="r"/>
            <a:r>
              <a:rPr lang="fr-FR" sz="1050" b="1" dirty="0">
                <a:solidFill>
                  <a:schemeClr val="bg1">
                    <a:lumMod val="50000"/>
                  </a:schemeClr>
                </a:solidFill>
                <a:latin typeface="Arial" panose="020B0604020202020204" pitchFamily="34" charset="0"/>
                <a:cs typeface="Arial" panose="020B0604020202020204" pitchFamily="34" charset="0"/>
              </a:rPr>
              <a:t>DRIEETS d’Ile-de-France</a:t>
            </a:r>
            <a:endParaRPr lang="fr-FR" sz="1050" b="1" dirty="0">
              <a:solidFill>
                <a:schemeClr val="bg1">
                  <a:lumMod val="50000"/>
                </a:schemeClr>
              </a:solidFill>
              <a:latin typeface="Arial" panose="020B0604020202020204" pitchFamily="34" charset="0"/>
              <a:cs typeface="Arial" panose="020B0604020202020204" pitchFamily="34" charset="0"/>
            </a:endParaRPr>
          </a:p>
        </p:txBody>
      </p:sp>
      <p:pic>
        <p:nvPicPr>
          <p:cNvPr id="7" name="Imag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1505" y="116633"/>
            <a:ext cx="2592287" cy="822784"/>
          </a:xfrm>
          <a:prstGeom prst="rect">
            <a:avLst/>
          </a:prstGeom>
        </p:spPr>
      </p:pic>
      <p:sp>
        <p:nvSpPr>
          <p:cNvPr id="8" name="ZoneTexte 7"/>
          <p:cNvSpPr txBox="1"/>
          <p:nvPr/>
        </p:nvSpPr>
        <p:spPr>
          <a:xfrm>
            <a:off x="1703512" y="1700809"/>
            <a:ext cx="8712968" cy="4770537"/>
          </a:xfrm>
          <a:prstGeom prst="rect">
            <a:avLst/>
          </a:prstGeom>
          <a:noFill/>
        </p:spPr>
        <p:txBody>
          <a:bodyPr wrap="square" rtlCol="0">
            <a:spAutoFit/>
          </a:bodyPr>
          <a:lstStyle/>
          <a:p>
            <a:pPr marL="285750" indent="-285750">
              <a:buFont typeface="Arial" panose="020B0604020202020204" pitchFamily="34" charset="0"/>
              <a:buChar char="•"/>
            </a:pPr>
            <a:r>
              <a:rPr lang="fr-FR" sz="1600" b="1" dirty="0"/>
              <a:t>Un exemple </a:t>
            </a:r>
            <a:r>
              <a:rPr lang="fr-FR" sz="1600" b="1" dirty="0"/>
              <a:t>d’enquête</a:t>
            </a:r>
          </a:p>
          <a:p>
            <a:pPr marL="285750" indent="-285750">
              <a:buFont typeface="Arial" panose="020B0604020202020204" pitchFamily="34" charset="0"/>
              <a:buChar char="•"/>
            </a:pPr>
            <a:endParaRPr lang="fr-FR" sz="1600" b="1" dirty="0"/>
          </a:p>
          <a:p>
            <a:pPr marL="742950" lvl="1" indent="-285750">
              <a:buFont typeface="Arial" panose="020B0604020202020204" pitchFamily="34" charset="0"/>
              <a:buChar char="•"/>
            </a:pPr>
            <a:r>
              <a:rPr lang="fr-FR" sz="1600" b="1" i="1" dirty="0"/>
              <a:t>Prévenu </a:t>
            </a:r>
            <a:r>
              <a:rPr lang="fr-FR" sz="1600" b="1" i="1" dirty="0"/>
              <a:t>par service de secours ou </a:t>
            </a:r>
            <a:r>
              <a:rPr lang="fr-FR" sz="1600" b="1" i="1" dirty="0"/>
              <a:t>de police</a:t>
            </a:r>
          </a:p>
          <a:p>
            <a:pPr marL="742950" lvl="1" indent="-285750">
              <a:buFont typeface="Arial" panose="020B0604020202020204" pitchFamily="34" charset="0"/>
              <a:buChar char="•"/>
            </a:pPr>
            <a:endParaRPr lang="fr-FR" sz="1600" b="1" i="1" dirty="0"/>
          </a:p>
          <a:p>
            <a:pPr marL="742950" lvl="1" indent="-285750">
              <a:buFont typeface="Arial" panose="020B0604020202020204" pitchFamily="34" charset="0"/>
              <a:buChar char="•"/>
            </a:pPr>
            <a:r>
              <a:rPr lang="fr-FR" sz="1600" b="1" i="1" dirty="0"/>
              <a:t>Enquête </a:t>
            </a:r>
            <a:r>
              <a:rPr lang="fr-FR" sz="1600" b="1" i="1" dirty="0"/>
              <a:t>la plus rapide </a:t>
            </a:r>
            <a:r>
              <a:rPr lang="fr-FR" sz="1600" b="1" i="1" dirty="0"/>
              <a:t>possible</a:t>
            </a:r>
          </a:p>
          <a:p>
            <a:pPr marL="742950" lvl="1" indent="-285750">
              <a:buFont typeface="Arial" panose="020B0604020202020204" pitchFamily="34" charset="0"/>
              <a:buChar char="•"/>
            </a:pPr>
            <a:endParaRPr lang="fr-FR" sz="1600" b="1" i="1" dirty="0"/>
          </a:p>
          <a:p>
            <a:pPr marL="742950" lvl="1" indent="-285750">
              <a:buFont typeface="Arial" panose="020B0604020202020204" pitchFamily="34" charset="0"/>
              <a:buChar char="•"/>
            </a:pPr>
            <a:r>
              <a:rPr lang="fr-FR" sz="1600" b="1" i="1" dirty="0"/>
              <a:t>Enquête </a:t>
            </a:r>
            <a:r>
              <a:rPr lang="fr-FR" sz="1600" b="1" i="1" dirty="0"/>
              <a:t>technique sur la causalité de l’accident et les </a:t>
            </a:r>
            <a:r>
              <a:rPr lang="fr-FR" sz="1600" b="1" i="1" dirty="0"/>
              <a:t>infractions</a:t>
            </a:r>
          </a:p>
          <a:p>
            <a:pPr lvl="2"/>
            <a:r>
              <a:rPr lang="fr-FR" sz="1600" dirty="0"/>
              <a:t>La poursuite des responsable implique non seulement la constatation de manquements en matière de sécurité mais également l’existence d’un lien de causalité entre le manquement et le dommage.</a:t>
            </a:r>
          </a:p>
          <a:p>
            <a:pPr lvl="2"/>
            <a:endParaRPr lang="fr-FR" sz="1600" dirty="0"/>
          </a:p>
          <a:p>
            <a:pPr marL="742950" lvl="1" indent="-285750">
              <a:buFont typeface="Arial" panose="020B0604020202020204" pitchFamily="34" charset="0"/>
              <a:buChar char="•"/>
            </a:pPr>
            <a:r>
              <a:rPr lang="fr-FR" sz="1600" b="1" i="1" dirty="0"/>
              <a:t>L’audition pénale </a:t>
            </a:r>
            <a:r>
              <a:rPr lang="fr-FR" sz="1600" b="1" i="1" dirty="0"/>
              <a:t>libre</a:t>
            </a:r>
          </a:p>
          <a:p>
            <a:pPr marL="742950" lvl="1" indent="-285750">
              <a:buFont typeface="Arial" panose="020B0604020202020204" pitchFamily="34" charset="0"/>
              <a:buChar char="•"/>
            </a:pPr>
            <a:endParaRPr lang="fr-FR" sz="1600" b="1" i="1" dirty="0"/>
          </a:p>
          <a:p>
            <a:pPr marL="742950" lvl="1" indent="-285750">
              <a:buFont typeface="Arial" panose="020B0604020202020204" pitchFamily="34" charset="0"/>
              <a:buChar char="•"/>
            </a:pPr>
            <a:r>
              <a:rPr lang="fr-FR" sz="1600" b="1" i="1" dirty="0"/>
              <a:t>Rédaction d’un PV ou Art 40 </a:t>
            </a:r>
            <a:endParaRPr lang="fr-FR" sz="1600" b="1" i="1" dirty="0"/>
          </a:p>
          <a:p>
            <a:pPr marL="742950" lvl="1" indent="-285750">
              <a:buFont typeface="Arial" panose="020B0604020202020204" pitchFamily="34" charset="0"/>
              <a:buChar char="•"/>
            </a:pPr>
            <a:endParaRPr lang="fr-FR" sz="1600" b="1" i="1" dirty="0"/>
          </a:p>
          <a:p>
            <a:pPr marL="742950" lvl="1" indent="-285750">
              <a:buFont typeface="Arial" panose="020B0604020202020204" pitchFamily="34" charset="0"/>
              <a:buChar char="•"/>
            </a:pPr>
            <a:r>
              <a:rPr lang="fr-FR" sz="1600" b="1" i="1" dirty="0"/>
              <a:t>Participation à l’audience au tribunal </a:t>
            </a:r>
          </a:p>
          <a:p>
            <a:pPr marL="742950" lvl="1" indent="-285750">
              <a:buFont typeface="Arial" panose="020B0604020202020204" pitchFamily="34" charset="0"/>
              <a:buChar char="•"/>
            </a:pPr>
            <a:endParaRPr lang="fr-FR" sz="1600" dirty="0"/>
          </a:p>
          <a:p>
            <a:pPr lvl="2"/>
            <a:endParaRPr lang="fr-FR" sz="1600" dirty="0"/>
          </a:p>
          <a:p>
            <a:pPr algn="just"/>
            <a:endParaRPr lang="fr-FR" sz="1600" dirty="0">
              <a:latin typeface="Arial" panose="020B0604020202020204" pitchFamily="34" charset="0"/>
              <a:cs typeface="Arial" panose="020B0604020202020204" pitchFamily="34" charset="0"/>
            </a:endParaRPr>
          </a:p>
        </p:txBody>
      </p:sp>
      <p:sp>
        <p:nvSpPr>
          <p:cNvPr id="9" name="ZoneTexte 8"/>
          <p:cNvSpPr txBox="1"/>
          <p:nvPr/>
        </p:nvSpPr>
        <p:spPr>
          <a:xfrm>
            <a:off x="1648671" y="1044606"/>
            <a:ext cx="8839818" cy="461665"/>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L’enquête accident du travail</a:t>
            </a:r>
            <a:endParaRPr lang="fr-FR" sz="2400" b="1" dirty="0">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36871447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703512" y="1678846"/>
            <a:ext cx="8712968" cy="3785652"/>
          </a:xfrm>
          <a:prstGeom prst="rect">
            <a:avLst/>
          </a:prstGeom>
          <a:noFill/>
        </p:spPr>
        <p:txBody>
          <a:bodyPr wrap="square" rtlCol="0">
            <a:spAutoFit/>
          </a:bodyPr>
          <a:lstStyle/>
          <a:p>
            <a:pPr marL="285750" indent="-285750" algn="just">
              <a:buFont typeface="Arial" panose="020B0604020202020204" pitchFamily="34" charset="0"/>
              <a:buChar char="•"/>
            </a:pPr>
            <a:r>
              <a:rPr lang="fr-FR" sz="1600" b="1" dirty="0"/>
              <a:t>La « magistrature sociale </a:t>
            </a:r>
            <a:r>
              <a:rPr lang="fr-FR" sz="1600" b="1" dirty="0"/>
              <a:t>»</a:t>
            </a:r>
          </a:p>
          <a:p>
            <a:pPr marL="742950" lvl="1"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Contrôle </a:t>
            </a:r>
            <a:r>
              <a:rPr lang="fr-FR" sz="1600" dirty="0">
                <a:latin typeface="Arial" panose="020B0604020202020204" pitchFamily="34" charset="0"/>
                <a:cs typeface="Arial" panose="020B0604020202020204" pitchFamily="34" charset="0"/>
              </a:rPr>
              <a:t>de la mise en place et du fonctionnement des IRP </a:t>
            </a:r>
            <a:r>
              <a:rPr lang="fr-FR" sz="1600" dirty="0">
                <a:latin typeface="Arial" panose="020B0604020202020204" pitchFamily="34" charset="0"/>
                <a:cs typeface="Arial" panose="020B0604020202020204" pitchFamily="34" charset="0"/>
              </a:rPr>
              <a:t> (</a:t>
            </a:r>
            <a:r>
              <a:rPr lang="fr-FR" sz="1600" dirty="0">
                <a:latin typeface="Arial" panose="020B0604020202020204" pitchFamily="34" charset="0"/>
                <a:cs typeface="Arial" panose="020B0604020202020204" pitchFamily="34" charset="0"/>
              </a:rPr>
              <a:t>décisions en matières d’élection et entrave)</a:t>
            </a:r>
          </a:p>
          <a:p>
            <a:pPr marL="742950" lvl="1"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Participation au CSE ou à la CSSCT (L. 2315-27</a:t>
            </a:r>
            <a:r>
              <a:rPr lang="fr-FR" sz="1600" dirty="0">
                <a:latin typeface="Arial" panose="020B0604020202020204" pitchFamily="34" charset="0"/>
                <a:cs typeface="Arial" panose="020B0604020202020204" pitchFamily="34" charset="0"/>
              </a:rPr>
              <a:t>)</a:t>
            </a:r>
          </a:p>
          <a:p>
            <a:pPr marL="742950" lvl="1"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Rôle de médiation lors de conflits sociaux (R. 2522-1</a:t>
            </a:r>
            <a:r>
              <a:rPr lang="fr-FR" sz="1600" dirty="0">
                <a:latin typeface="Arial" panose="020B0604020202020204" pitchFamily="34" charset="0"/>
                <a:cs typeface="Arial" panose="020B0604020202020204" pitchFamily="34" charset="0"/>
              </a:rPr>
              <a:t>)</a:t>
            </a:r>
            <a:r>
              <a:rPr lang="fr-FR" sz="1600" b="1" dirty="0"/>
              <a:t> </a:t>
            </a:r>
            <a:endParaRPr lang="fr-FR" sz="1600" b="1" dirty="0"/>
          </a:p>
          <a:p>
            <a:pPr marL="742950" lvl="1" indent="-285750" algn="just">
              <a:buFont typeface="Arial" panose="020B0604020202020204" pitchFamily="34" charset="0"/>
              <a:buChar char="•"/>
            </a:pPr>
            <a:endParaRPr lang="fr-FR" sz="1600" b="1" dirty="0"/>
          </a:p>
          <a:p>
            <a:pPr marL="285750" indent="-285750" algn="just">
              <a:buFont typeface="Arial" panose="020B0604020202020204" pitchFamily="34" charset="0"/>
              <a:buChar char="•"/>
            </a:pPr>
            <a:r>
              <a:rPr lang="fr-FR" sz="1600" b="1" dirty="0"/>
              <a:t>La </a:t>
            </a:r>
            <a:r>
              <a:rPr lang="fr-FR" sz="1600" b="1" dirty="0"/>
              <a:t>décision SP une activité souvent conséquente pour </a:t>
            </a:r>
            <a:r>
              <a:rPr lang="fr-FR" sz="1600" b="1" dirty="0"/>
              <a:t>l’IT</a:t>
            </a:r>
          </a:p>
          <a:p>
            <a:pPr marL="285750" indent="-285750" algn="just">
              <a:buFont typeface="Arial" panose="020B0604020202020204" pitchFamily="34" charset="0"/>
              <a:buChar char="•"/>
            </a:pPr>
            <a:endParaRPr lang="fr-FR" sz="1600" b="1" dirty="0"/>
          </a:p>
          <a:p>
            <a:pPr marL="285750" indent="-285750" algn="just">
              <a:buFont typeface="Arial" panose="020B0604020202020204" pitchFamily="34" charset="0"/>
              <a:buChar char="•"/>
            </a:pPr>
            <a:r>
              <a:rPr lang="fr-FR" sz="1600" b="1" dirty="0"/>
              <a:t>Un exercice de la responsabilité et de la </a:t>
            </a:r>
            <a:r>
              <a:rPr lang="fr-FR" sz="1600" b="1" dirty="0"/>
              <a:t>décision</a:t>
            </a:r>
          </a:p>
          <a:p>
            <a:pPr marL="285750" indent="-285750" algn="just">
              <a:buFont typeface="Arial" panose="020B0604020202020204" pitchFamily="34" charset="0"/>
              <a:buChar char="•"/>
            </a:pPr>
            <a:endParaRPr lang="fr-FR" sz="1600" b="1" dirty="0"/>
          </a:p>
          <a:p>
            <a:pPr marL="285750" indent="-285750" algn="just">
              <a:buFont typeface="Arial" panose="020B0604020202020204" pitchFamily="34" charset="0"/>
              <a:buChar char="•"/>
            </a:pPr>
            <a:r>
              <a:rPr lang="fr-FR" sz="1600" b="1" dirty="0"/>
              <a:t>L’enquête contradictoire</a:t>
            </a:r>
          </a:p>
          <a:p>
            <a:pPr marL="285750" indent="-285750" algn="just">
              <a:buFont typeface="Arial" panose="020B0604020202020204" pitchFamily="34" charset="0"/>
              <a:buChar char="•"/>
            </a:pPr>
            <a:endParaRPr lang="fr-FR" sz="1600" b="1" dirty="0"/>
          </a:p>
          <a:p>
            <a:pPr marL="285750" indent="-285750" algn="just">
              <a:buFont typeface="Arial" panose="020B0604020202020204" pitchFamily="34" charset="0"/>
              <a:buChar char="•"/>
            </a:pPr>
            <a:endParaRPr lang="fr-FR" sz="1600" b="1" dirty="0"/>
          </a:p>
          <a:p>
            <a:pPr marL="742950" lvl="1" indent="-285750" algn="just">
              <a:buFont typeface="Arial" panose="020B0604020202020204" pitchFamily="34" charset="0"/>
              <a:buChar char="•"/>
            </a:pPr>
            <a:endParaRPr lang="fr-FR" sz="1600" dirty="0">
              <a:latin typeface="Arial" panose="020B0604020202020204" pitchFamily="34" charset="0"/>
              <a:cs typeface="Arial" panose="020B0604020202020204" pitchFamily="34" charset="0"/>
            </a:endParaRPr>
          </a:p>
          <a:p>
            <a:pPr algn="just"/>
            <a:endParaRPr lang="fr-FR" sz="1600" dirty="0">
              <a:latin typeface="Arial" panose="020B0604020202020204" pitchFamily="34" charset="0"/>
              <a:cs typeface="Arial" panose="020B0604020202020204" pitchFamily="34" charset="0"/>
            </a:endParaRPr>
          </a:p>
        </p:txBody>
      </p:sp>
      <p:sp>
        <p:nvSpPr>
          <p:cNvPr id="9" name="ZoneTexte 8"/>
          <p:cNvSpPr txBox="1"/>
          <p:nvPr/>
        </p:nvSpPr>
        <p:spPr>
          <a:xfrm>
            <a:off x="1648671" y="1044606"/>
            <a:ext cx="8839818" cy="461665"/>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L’autorisation </a:t>
            </a:r>
            <a:r>
              <a:rPr lang="fr-FR" sz="2400" b="1" dirty="0">
                <a:latin typeface="Arial" panose="020B0604020202020204" pitchFamily="34" charset="0"/>
                <a:ea typeface="+mj-ea"/>
                <a:cs typeface="Arial" panose="020B0604020202020204" pitchFamily="34" charset="0"/>
              </a:rPr>
              <a:t>de licenciement </a:t>
            </a:r>
            <a:r>
              <a:rPr lang="fr-FR" sz="2400" b="1" dirty="0">
                <a:latin typeface="Arial" panose="020B0604020202020204" pitchFamily="34" charset="0"/>
                <a:ea typeface="+mj-ea"/>
                <a:cs typeface="Arial" panose="020B0604020202020204" pitchFamily="34" charset="0"/>
              </a:rPr>
              <a:t>d’un </a:t>
            </a:r>
            <a:r>
              <a:rPr lang="fr-FR" sz="2400" b="1" dirty="0">
                <a:latin typeface="Arial" panose="020B0604020202020204" pitchFamily="34" charset="0"/>
                <a:ea typeface="+mj-ea"/>
                <a:cs typeface="Arial" panose="020B0604020202020204" pitchFamily="34" charset="0"/>
              </a:rPr>
              <a:t>salarié </a:t>
            </a:r>
            <a:r>
              <a:rPr lang="fr-FR" sz="2400" b="1" dirty="0">
                <a:latin typeface="Arial" panose="020B0604020202020204" pitchFamily="34" charset="0"/>
                <a:ea typeface="+mj-ea"/>
                <a:cs typeface="Arial" panose="020B0604020202020204" pitchFamily="34" charset="0"/>
              </a:rPr>
              <a:t>protégé</a:t>
            </a:r>
            <a:endParaRPr lang="fr-FR" sz="2400" b="1" dirty="0">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37318713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ZoneTexte 7"/>
          <p:cNvSpPr txBox="1"/>
          <p:nvPr/>
        </p:nvSpPr>
        <p:spPr>
          <a:xfrm>
            <a:off x="1703512" y="2145045"/>
            <a:ext cx="8712968" cy="4278094"/>
          </a:xfrm>
          <a:prstGeom prst="rect">
            <a:avLst/>
          </a:prstGeom>
          <a:noFill/>
        </p:spPr>
        <p:txBody>
          <a:bodyPr wrap="square" rtlCol="0">
            <a:spAutoFit/>
          </a:bodyPr>
          <a:lstStyle/>
          <a:p>
            <a:pPr marL="285750"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La </a:t>
            </a:r>
            <a:r>
              <a:rPr lang="fr-FR" sz="1600" dirty="0">
                <a:latin typeface="Arial" panose="020B0604020202020204" pitchFamily="34" charset="0"/>
                <a:cs typeface="Arial" panose="020B0604020202020204" pitchFamily="34" charset="0"/>
              </a:rPr>
              <a:t>compétence (matérielle et </a:t>
            </a:r>
            <a:r>
              <a:rPr lang="fr-FR" sz="1600" dirty="0">
                <a:latin typeface="Arial" panose="020B0604020202020204" pitchFamily="34" charset="0"/>
                <a:cs typeface="Arial" panose="020B0604020202020204" pitchFamily="34" charset="0"/>
              </a:rPr>
              <a:t>géographique)</a:t>
            </a:r>
          </a:p>
          <a:p>
            <a:pPr marL="285750" indent="-285750" algn="just">
              <a:buFont typeface="Arial" panose="020B0604020202020204" pitchFamily="34" charset="0"/>
              <a:buChar char="•"/>
            </a:pPr>
            <a:endParaRPr lang="fr-FR" sz="16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La </a:t>
            </a:r>
            <a:r>
              <a:rPr lang="fr-FR" sz="1600" dirty="0">
                <a:latin typeface="Arial" panose="020B0604020202020204" pitchFamily="34" charset="0"/>
                <a:cs typeface="Arial" panose="020B0604020202020204" pitchFamily="34" charset="0"/>
              </a:rPr>
              <a:t>procédure interne (légale et </a:t>
            </a:r>
            <a:r>
              <a:rPr lang="fr-FR" sz="1600" dirty="0">
                <a:latin typeface="Arial" panose="020B0604020202020204" pitchFamily="34" charset="0"/>
                <a:cs typeface="Arial" panose="020B0604020202020204" pitchFamily="34" charset="0"/>
              </a:rPr>
              <a:t>conventionnelle)</a:t>
            </a:r>
          </a:p>
          <a:p>
            <a:pPr marL="285750" indent="-285750" algn="just">
              <a:buFont typeface="Arial" panose="020B0604020202020204" pitchFamily="34" charset="0"/>
              <a:buChar char="•"/>
            </a:pPr>
            <a:endParaRPr lang="fr-FR" sz="1600" u="sng"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fr-FR" sz="1600" u="sng" dirty="0">
                <a:latin typeface="Arial" panose="020B0604020202020204" pitchFamily="34" charset="0"/>
                <a:cs typeface="Arial" panose="020B0604020202020204" pitchFamily="34" charset="0"/>
              </a:rPr>
              <a:t>Le </a:t>
            </a:r>
            <a:r>
              <a:rPr lang="fr-FR" sz="1600" u="sng" dirty="0">
                <a:latin typeface="Arial" panose="020B0604020202020204" pitchFamily="34" charset="0"/>
                <a:cs typeface="Arial" panose="020B0604020202020204" pitchFamily="34" charset="0"/>
              </a:rPr>
              <a:t>licenciement disciplinaire</a:t>
            </a:r>
            <a:r>
              <a:rPr lang="fr-FR" sz="1600" dirty="0">
                <a:latin typeface="Arial" panose="020B0604020202020204" pitchFamily="34" charset="0"/>
                <a:cs typeface="Arial" panose="020B0604020202020204" pitchFamily="34" charset="0"/>
              </a:rPr>
              <a:t> : </a:t>
            </a:r>
            <a:endParaRPr lang="fr-FR" sz="1600" dirty="0">
              <a:latin typeface="Arial" panose="020B0604020202020204" pitchFamily="34" charset="0"/>
              <a:cs typeface="Arial" panose="020B0604020202020204" pitchFamily="34" charset="0"/>
            </a:endParaRPr>
          </a:p>
          <a:p>
            <a:pPr marL="742950" lvl="1"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La </a:t>
            </a:r>
            <a:r>
              <a:rPr lang="fr-FR" sz="1600" dirty="0">
                <a:latin typeface="Arial" panose="020B0604020202020204" pitchFamily="34" charset="0"/>
                <a:cs typeface="Arial" panose="020B0604020202020204" pitchFamily="34" charset="0"/>
              </a:rPr>
              <a:t>matérialité des </a:t>
            </a:r>
            <a:r>
              <a:rPr lang="fr-FR" sz="1600" dirty="0">
                <a:latin typeface="Arial" panose="020B0604020202020204" pitchFamily="34" charset="0"/>
                <a:cs typeface="Arial" panose="020B0604020202020204" pitchFamily="34" charset="0"/>
              </a:rPr>
              <a:t>faits (prescription</a:t>
            </a:r>
            <a:r>
              <a:rPr lang="fr-FR" sz="1600" dirty="0">
                <a:latin typeface="Arial" panose="020B0604020202020204" pitchFamily="34" charset="0"/>
                <a:cs typeface="Arial" panose="020B0604020202020204" pitchFamily="34" charset="0"/>
              </a:rPr>
              <a:t>, </a:t>
            </a:r>
            <a:r>
              <a:rPr lang="fr-FR" sz="1600" dirty="0">
                <a:latin typeface="Arial" panose="020B0604020202020204" pitchFamily="34" charset="0"/>
                <a:cs typeface="Arial" panose="020B0604020202020204" pitchFamily="34" charset="0"/>
              </a:rPr>
              <a:t>imputabilité)</a:t>
            </a:r>
          </a:p>
          <a:p>
            <a:pPr marL="742950" lvl="1"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La  </a:t>
            </a:r>
            <a:r>
              <a:rPr lang="fr-FR" sz="1600" dirty="0">
                <a:latin typeface="Arial" panose="020B0604020202020204" pitchFamily="34" charset="0"/>
                <a:cs typeface="Arial" panose="020B0604020202020204" pitchFamily="34" charset="0"/>
              </a:rPr>
              <a:t>gravité suffisante d’une </a:t>
            </a:r>
            <a:r>
              <a:rPr lang="fr-FR" sz="1600" dirty="0">
                <a:latin typeface="Arial" panose="020B0604020202020204" pitchFamily="34" charset="0"/>
                <a:cs typeface="Arial" panose="020B0604020202020204" pitchFamily="34" charset="0"/>
              </a:rPr>
              <a:t>faute</a:t>
            </a:r>
          </a:p>
          <a:p>
            <a:pPr marL="742950" lvl="1" indent="-285750" algn="just">
              <a:buFont typeface="Arial" panose="020B0604020202020204" pitchFamily="34" charset="0"/>
              <a:buChar char="•"/>
            </a:pPr>
            <a:endParaRPr lang="fr-FR" sz="1600" u="sng"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fr-FR" sz="1600" u="sng" dirty="0">
                <a:latin typeface="Arial" panose="020B0604020202020204" pitchFamily="34" charset="0"/>
                <a:cs typeface="Arial" panose="020B0604020202020204" pitchFamily="34" charset="0"/>
              </a:rPr>
              <a:t>Le </a:t>
            </a:r>
            <a:r>
              <a:rPr lang="fr-FR" sz="1600" u="sng" dirty="0">
                <a:latin typeface="Arial" panose="020B0604020202020204" pitchFamily="34" charset="0"/>
                <a:cs typeface="Arial" panose="020B0604020202020204" pitchFamily="34" charset="0"/>
              </a:rPr>
              <a:t>licenciement </a:t>
            </a:r>
            <a:r>
              <a:rPr lang="fr-FR" sz="1600" u="sng" dirty="0">
                <a:latin typeface="Arial" panose="020B0604020202020204" pitchFamily="34" charset="0"/>
                <a:cs typeface="Arial" panose="020B0604020202020204" pitchFamily="34" charset="0"/>
              </a:rPr>
              <a:t>économique</a:t>
            </a:r>
            <a:r>
              <a:rPr lang="fr-FR" sz="1600" dirty="0">
                <a:latin typeface="Arial" panose="020B0604020202020204" pitchFamily="34" charset="0"/>
                <a:cs typeface="Arial" panose="020B0604020202020204" pitchFamily="34" charset="0"/>
              </a:rPr>
              <a:t> :</a:t>
            </a:r>
          </a:p>
          <a:p>
            <a:pPr marL="742950" lvl="1"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La </a:t>
            </a:r>
            <a:r>
              <a:rPr lang="fr-FR" sz="1600" dirty="0">
                <a:latin typeface="Arial" panose="020B0604020202020204" pitchFamily="34" charset="0"/>
                <a:cs typeface="Arial" panose="020B0604020202020204" pitchFamily="34" charset="0"/>
              </a:rPr>
              <a:t>réalité du motif </a:t>
            </a:r>
            <a:r>
              <a:rPr lang="fr-FR" sz="1600" dirty="0">
                <a:latin typeface="Arial" panose="020B0604020202020204" pitchFamily="34" charset="0"/>
                <a:cs typeface="Arial" panose="020B0604020202020204" pitchFamily="34" charset="0"/>
              </a:rPr>
              <a:t>économique</a:t>
            </a:r>
          </a:p>
          <a:p>
            <a:pPr marL="742950" lvl="1"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L’effort </a:t>
            </a:r>
            <a:r>
              <a:rPr lang="fr-FR" sz="1600" dirty="0">
                <a:latin typeface="Arial" panose="020B0604020202020204" pitchFamily="34" charset="0"/>
                <a:cs typeface="Arial" panose="020B0604020202020204" pitchFamily="34" charset="0"/>
              </a:rPr>
              <a:t>de </a:t>
            </a:r>
            <a:r>
              <a:rPr lang="fr-FR" sz="1600" dirty="0">
                <a:latin typeface="Arial" panose="020B0604020202020204" pitchFamily="34" charset="0"/>
                <a:cs typeface="Arial" panose="020B0604020202020204" pitchFamily="34" charset="0"/>
              </a:rPr>
              <a:t>reclassement</a:t>
            </a:r>
          </a:p>
          <a:p>
            <a:pPr marL="742950" lvl="1" indent="-285750" algn="just">
              <a:buFont typeface="Arial" panose="020B0604020202020204" pitchFamily="34" charset="0"/>
              <a:buChar char="•"/>
            </a:pPr>
            <a:r>
              <a:rPr lang="fr-FR" sz="1600" dirty="0">
                <a:latin typeface="Arial" panose="020B0604020202020204" pitchFamily="34" charset="0"/>
                <a:cs typeface="Arial" panose="020B0604020202020204" pitchFamily="34" charset="0"/>
              </a:rPr>
              <a:t>Autres décisions de salariés protégés </a:t>
            </a:r>
          </a:p>
          <a:p>
            <a:pPr algn="just"/>
            <a:r>
              <a:rPr lang="fr-FR" sz="1600" dirty="0">
                <a:latin typeface="Arial" panose="020B0604020202020204" pitchFamily="34" charset="0"/>
                <a:cs typeface="Arial" panose="020B0604020202020204" pitchFamily="34" charset="0"/>
              </a:rPr>
              <a:t>		transfert </a:t>
            </a:r>
            <a:r>
              <a:rPr lang="fr-FR" sz="1600" dirty="0">
                <a:latin typeface="Arial" panose="020B0604020202020204" pitchFamily="34" charset="0"/>
                <a:cs typeface="Arial" panose="020B0604020202020204" pitchFamily="34" charset="0"/>
              </a:rPr>
              <a:t>(légal et conventionnel), inaptitude (avec ou sans possibilité de reclassement), RCI</a:t>
            </a:r>
            <a:r>
              <a:rPr lang="fr-FR" sz="1600" dirty="0">
                <a:latin typeface="Arial" panose="020B0604020202020204" pitchFamily="34" charset="0"/>
                <a:cs typeface="Arial" panose="020B0604020202020204" pitchFamily="34" charset="0"/>
              </a:rPr>
              <a:t>,…</a:t>
            </a:r>
          </a:p>
          <a:p>
            <a:pPr marL="285750" indent="-285750" algn="just">
              <a:buFont typeface="Arial" panose="020B0604020202020204" pitchFamily="34" charset="0"/>
              <a:buChar char="•"/>
            </a:pPr>
            <a:r>
              <a:rPr lang="fr-FR" sz="1600" b="1" u="sng" dirty="0">
                <a:latin typeface="Arial" panose="020B0604020202020204" pitchFamily="34" charset="0"/>
                <a:cs typeface="Arial" panose="020B0604020202020204" pitchFamily="34" charset="0"/>
              </a:rPr>
              <a:t>Vérifier </a:t>
            </a:r>
            <a:r>
              <a:rPr lang="fr-FR" sz="1600" b="1" u="sng" dirty="0">
                <a:latin typeface="Arial" panose="020B0604020202020204" pitchFamily="34" charset="0"/>
                <a:cs typeface="Arial" panose="020B0604020202020204" pitchFamily="34" charset="0"/>
              </a:rPr>
              <a:t>le lien avec les mandats</a:t>
            </a:r>
          </a:p>
          <a:p>
            <a:pPr marL="285750" indent="-285750" algn="just">
              <a:buFontTx/>
              <a:buChar char="-"/>
            </a:pPr>
            <a:endParaRPr lang="fr-FR" sz="1600" dirty="0">
              <a:latin typeface="Arial" panose="020B0604020202020204" pitchFamily="34" charset="0"/>
              <a:cs typeface="Arial" panose="020B0604020202020204" pitchFamily="34" charset="0"/>
            </a:endParaRPr>
          </a:p>
          <a:p>
            <a:pPr algn="just"/>
            <a:endParaRPr lang="fr-FR" sz="1600" dirty="0">
              <a:latin typeface="Arial" panose="020B0604020202020204" pitchFamily="34" charset="0"/>
              <a:cs typeface="Arial" panose="020B0604020202020204" pitchFamily="34" charset="0"/>
            </a:endParaRPr>
          </a:p>
        </p:txBody>
      </p:sp>
      <p:sp>
        <p:nvSpPr>
          <p:cNvPr id="9" name="ZoneTexte 8"/>
          <p:cNvSpPr txBox="1"/>
          <p:nvPr/>
        </p:nvSpPr>
        <p:spPr>
          <a:xfrm>
            <a:off x="1648671" y="1044606"/>
            <a:ext cx="8839818" cy="830997"/>
          </a:xfrm>
          <a:prstGeom prst="rect">
            <a:avLst/>
          </a:prstGeom>
          <a:noFill/>
        </p:spPr>
        <p:txBody>
          <a:bodyPr wrap="square" rtlCol="0">
            <a:spAutoFit/>
          </a:bodyPr>
          <a:lstStyle/>
          <a:p>
            <a:pPr algn="just"/>
            <a:r>
              <a:rPr lang="fr-FR" sz="2400" b="1" dirty="0">
                <a:latin typeface="Arial" panose="020B0604020202020204" pitchFamily="34" charset="0"/>
                <a:ea typeface="+mj-ea"/>
                <a:cs typeface="Arial" panose="020B0604020202020204" pitchFamily="34" charset="0"/>
              </a:rPr>
              <a:t>Les points de contrôles lors du </a:t>
            </a:r>
            <a:r>
              <a:rPr lang="fr-FR" sz="2400" b="1" dirty="0">
                <a:latin typeface="Arial" panose="020B0604020202020204" pitchFamily="34" charset="0"/>
                <a:ea typeface="+mj-ea"/>
                <a:cs typeface="Arial" panose="020B0604020202020204" pitchFamily="34" charset="0"/>
              </a:rPr>
              <a:t>licenciement </a:t>
            </a:r>
            <a:r>
              <a:rPr lang="fr-FR" sz="2400" b="1" dirty="0">
                <a:latin typeface="Arial" panose="020B0604020202020204" pitchFamily="34" charset="0"/>
                <a:ea typeface="+mj-ea"/>
                <a:cs typeface="Arial" panose="020B0604020202020204" pitchFamily="34" charset="0"/>
              </a:rPr>
              <a:t>d’un </a:t>
            </a:r>
            <a:r>
              <a:rPr lang="fr-FR" sz="2400" b="1" dirty="0">
                <a:latin typeface="Arial" panose="020B0604020202020204" pitchFamily="34" charset="0"/>
                <a:ea typeface="+mj-ea"/>
                <a:cs typeface="Arial" panose="020B0604020202020204" pitchFamily="34" charset="0"/>
              </a:rPr>
              <a:t>salarié </a:t>
            </a:r>
            <a:r>
              <a:rPr lang="fr-FR" sz="2400" b="1" dirty="0">
                <a:latin typeface="Arial" panose="020B0604020202020204" pitchFamily="34" charset="0"/>
                <a:ea typeface="+mj-ea"/>
                <a:cs typeface="Arial" panose="020B0604020202020204" pitchFamily="34" charset="0"/>
              </a:rPr>
              <a:t>protégé</a:t>
            </a:r>
            <a:endParaRPr lang="fr-FR" sz="2400" b="1" dirty="0">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39304869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L’Employeur et les salariés</a:t>
            </a:r>
            <a:endParaRPr lang="fr-FR" dirty="0"/>
          </a:p>
        </p:txBody>
      </p:sp>
      <p:sp>
        <p:nvSpPr>
          <p:cNvPr id="3" name="Espace réservé du contenu 2"/>
          <p:cNvSpPr>
            <a:spLocks noGrp="1"/>
          </p:cNvSpPr>
          <p:nvPr>
            <p:ph idx="1"/>
          </p:nvPr>
        </p:nvSpPr>
        <p:spPr/>
        <p:txBody>
          <a:bodyPr>
            <a:normAutofit/>
          </a:bodyPr>
          <a:lstStyle/>
          <a:p>
            <a:pPr algn="just"/>
            <a:r>
              <a:rPr lang="fr-FR" dirty="0" smtClean="0"/>
              <a:t>L’employeur est l’acteur principal de la prévention des risques professionnels.</a:t>
            </a:r>
          </a:p>
          <a:p>
            <a:pPr algn="just"/>
            <a:endParaRPr lang="fr-FR" dirty="0"/>
          </a:p>
          <a:p>
            <a:pPr algn="just"/>
            <a:r>
              <a:rPr lang="fr-FR" dirty="0" smtClean="0"/>
              <a:t>Il peut se faire assister dans ces fonctions par différents salariés</a:t>
            </a:r>
          </a:p>
          <a:p>
            <a:pPr algn="just"/>
            <a:endParaRPr lang="fr-FR" dirty="0"/>
          </a:p>
          <a:p>
            <a:pPr algn="just"/>
            <a:r>
              <a:rPr lang="fr-FR" dirty="0" smtClean="0"/>
              <a:t>Les salariés sont acteurs de la santé et de la sécurité dans l’entreprise</a:t>
            </a:r>
          </a:p>
          <a:p>
            <a:pPr algn="just"/>
            <a:endParaRPr lang="fr-FR" dirty="0" smtClean="0"/>
          </a:p>
          <a:p>
            <a:pPr marL="0" indent="0">
              <a:buNone/>
            </a:pPr>
            <a:endParaRPr lang="fr-FR" dirty="0" smtClean="0"/>
          </a:p>
          <a:p>
            <a:pPr marL="0" indent="0">
              <a:buNone/>
            </a:pPr>
            <a:endParaRPr lang="fr-FR" dirty="0"/>
          </a:p>
        </p:txBody>
      </p:sp>
    </p:spTree>
    <p:extLst>
      <p:ext uri="{BB962C8B-B14F-4D97-AF65-F5344CB8AC3E}">
        <p14:creationId xmlns:p14="http://schemas.microsoft.com/office/powerpoint/2010/main" val="4015214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 rôle de l’employeur</a:t>
            </a:r>
            <a:endParaRPr lang="fr-FR" dirty="0"/>
          </a:p>
        </p:txBody>
      </p:sp>
      <p:sp>
        <p:nvSpPr>
          <p:cNvPr id="3" name="Espace réservé du contenu 2"/>
          <p:cNvSpPr>
            <a:spLocks noGrp="1"/>
          </p:cNvSpPr>
          <p:nvPr>
            <p:ph idx="1"/>
          </p:nvPr>
        </p:nvSpPr>
        <p:spPr/>
        <p:txBody>
          <a:bodyPr>
            <a:normAutofit/>
          </a:bodyPr>
          <a:lstStyle/>
          <a:p>
            <a:r>
              <a:rPr lang="fr-FR" dirty="0" smtClean="0"/>
              <a:t>L’évaluation des risques dans l'entreprise</a:t>
            </a:r>
          </a:p>
          <a:p>
            <a:endParaRPr lang="fr-FR" dirty="0"/>
          </a:p>
          <a:p>
            <a:r>
              <a:rPr lang="fr-FR" dirty="0" smtClean="0"/>
              <a:t>La mise en œuvre d’actions de prévention</a:t>
            </a:r>
            <a:endParaRPr lang="fr-FR" dirty="0"/>
          </a:p>
        </p:txBody>
      </p:sp>
    </p:spTree>
    <p:extLst>
      <p:ext uri="{BB962C8B-B14F-4D97-AF65-F5344CB8AC3E}">
        <p14:creationId xmlns:p14="http://schemas.microsoft.com/office/powerpoint/2010/main" val="2160431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LES IRP</a:t>
            </a:r>
            <a:endParaRPr lang="fr-FR" dirty="0"/>
          </a:p>
        </p:txBody>
      </p:sp>
      <p:sp>
        <p:nvSpPr>
          <p:cNvPr id="3" name="Espace réservé du contenu 2"/>
          <p:cNvSpPr>
            <a:spLocks noGrp="1"/>
          </p:cNvSpPr>
          <p:nvPr>
            <p:ph idx="1"/>
          </p:nvPr>
        </p:nvSpPr>
        <p:spPr/>
        <p:txBody>
          <a:bodyPr/>
          <a:lstStyle/>
          <a:p>
            <a:r>
              <a:rPr lang="fr-FR" dirty="0" smtClean="0"/>
              <a:t>La CSSCT du CSE:</a:t>
            </a:r>
          </a:p>
          <a:p>
            <a:pPr lvl="1"/>
            <a:endParaRPr lang="fr-FR" dirty="0"/>
          </a:p>
          <a:p>
            <a:pPr lvl="1"/>
            <a:r>
              <a:rPr lang="fr-FR" dirty="0" smtClean="0"/>
              <a:t>Moyens</a:t>
            </a:r>
          </a:p>
          <a:p>
            <a:pPr lvl="1"/>
            <a:endParaRPr lang="fr-FR" dirty="0"/>
          </a:p>
          <a:p>
            <a:pPr lvl="1"/>
            <a:r>
              <a:rPr lang="fr-FR" dirty="0" smtClean="0"/>
              <a:t>Missions</a:t>
            </a:r>
          </a:p>
          <a:p>
            <a:pPr lvl="2"/>
            <a:r>
              <a:rPr lang="fr-FR" dirty="0" smtClean="0"/>
              <a:t>Missions générales</a:t>
            </a:r>
          </a:p>
          <a:p>
            <a:pPr lvl="2"/>
            <a:r>
              <a:rPr lang="fr-FR" dirty="0" smtClean="0"/>
              <a:t>Droit d’alerte</a:t>
            </a:r>
          </a:p>
          <a:p>
            <a:pPr lvl="2"/>
            <a:r>
              <a:rPr lang="fr-FR" dirty="0" smtClean="0"/>
              <a:t>Enquêtes AT</a:t>
            </a:r>
          </a:p>
          <a:p>
            <a:pPr lvl="2"/>
            <a:r>
              <a:rPr lang="fr-FR" dirty="0" smtClean="0"/>
              <a:t>Attributions supplémentaires dans les entreprises de plus de 50 salariés</a:t>
            </a:r>
          </a:p>
          <a:p>
            <a:pPr lvl="1"/>
            <a:endParaRPr lang="fr-FR" dirty="0"/>
          </a:p>
          <a:p>
            <a:pPr lvl="1"/>
            <a:r>
              <a:rPr lang="fr-FR" dirty="0" smtClean="0"/>
              <a:t>Fonctionnement</a:t>
            </a:r>
          </a:p>
          <a:p>
            <a:pPr marL="457200" lvl="1" indent="0">
              <a:buNone/>
            </a:pPr>
            <a:endParaRPr lang="fr-FR" dirty="0"/>
          </a:p>
        </p:txBody>
      </p:sp>
    </p:spTree>
    <p:extLst>
      <p:ext uri="{BB962C8B-B14F-4D97-AF65-F5344CB8AC3E}">
        <p14:creationId xmlns:p14="http://schemas.microsoft.com/office/powerpoint/2010/main" val="565004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 médecin du travail et les services de prévention et de santé au travail</a:t>
            </a:r>
            <a:endParaRPr lang="fr-FR" dirty="0"/>
          </a:p>
        </p:txBody>
      </p:sp>
      <p:sp>
        <p:nvSpPr>
          <p:cNvPr id="3" name="Espace réservé du contenu 2"/>
          <p:cNvSpPr>
            <a:spLocks noGrp="1"/>
          </p:cNvSpPr>
          <p:nvPr>
            <p:ph idx="1"/>
          </p:nvPr>
        </p:nvSpPr>
        <p:spPr/>
        <p:txBody>
          <a:bodyPr/>
          <a:lstStyle/>
          <a:p>
            <a:r>
              <a:rPr lang="fr-FR" dirty="0" smtClean="0"/>
              <a:t>Le rôle du médecin du travail</a:t>
            </a:r>
          </a:p>
          <a:p>
            <a:endParaRPr lang="fr-FR" dirty="0"/>
          </a:p>
          <a:p>
            <a:pPr lvl="1"/>
            <a:r>
              <a:rPr lang="fr-FR" dirty="0" smtClean="0"/>
              <a:t>Protection de la santé des salariés</a:t>
            </a:r>
          </a:p>
          <a:p>
            <a:pPr lvl="1"/>
            <a:endParaRPr lang="fr-FR" dirty="0"/>
          </a:p>
          <a:p>
            <a:pPr lvl="1"/>
            <a:r>
              <a:rPr lang="fr-FR" dirty="0" smtClean="0"/>
              <a:t>Action médicale</a:t>
            </a:r>
          </a:p>
          <a:p>
            <a:pPr lvl="1"/>
            <a:endParaRPr lang="fr-FR" dirty="0"/>
          </a:p>
          <a:p>
            <a:pPr lvl="1"/>
            <a:r>
              <a:rPr lang="fr-FR" dirty="0" smtClean="0"/>
              <a:t>Action sur le milieu de travail</a:t>
            </a:r>
            <a:endParaRPr lang="fr-FR" dirty="0"/>
          </a:p>
        </p:txBody>
      </p:sp>
    </p:spTree>
    <p:extLst>
      <p:ext uri="{BB962C8B-B14F-4D97-AF65-F5344CB8AC3E}">
        <p14:creationId xmlns:p14="http://schemas.microsoft.com/office/powerpoint/2010/main" val="3051031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l="3044" t="36234" r="23148" b="11520"/>
          <a:stretch/>
        </p:blipFill>
        <p:spPr>
          <a:xfrm>
            <a:off x="488941" y="687978"/>
            <a:ext cx="11220383" cy="5495108"/>
          </a:xfrm>
          <a:prstGeom prst="rect">
            <a:avLst/>
          </a:prstGeom>
        </p:spPr>
      </p:pic>
    </p:spTree>
    <p:extLst>
      <p:ext uri="{BB962C8B-B14F-4D97-AF65-F5344CB8AC3E}">
        <p14:creationId xmlns:p14="http://schemas.microsoft.com/office/powerpoint/2010/main" val="1661223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l="3176" t="48085" r="23030" b="20976"/>
          <a:stretch/>
        </p:blipFill>
        <p:spPr>
          <a:xfrm>
            <a:off x="778650" y="1236617"/>
            <a:ext cx="10634699" cy="3492138"/>
          </a:xfrm>
          <a:prstGeom prst="rect">
            <a:avLst/>
          </a:prstGeom>
        </p:spPr>
      </p:pic>
    </p:spTree>
    <p:extLst>
      <p:ext uri="{BB962C8B-B14F-4D97-AF65-F5344CB8AC3E}">
        <p14:creationId xmlns:p14="http://schemas.microsoft.com/office/powerpoint/2010/main" val="2353267290"/>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TotalTime>
  <Words>3832</Words>
  <Application>Microsoft Office PowerPoint</Application>
  <PresentationFormat>Grand écran</PresentationFormat>
  <Paragraphs>401</Paragraphs>
  <Slides>37</Slides>
  <Notes>12</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37</vt:i4>
      </vt:variant>
    </vt:vector>
  </HeadingPairs>
  <TitlesOfParts>
    <vt:vector size="44" baseType="lpstr">
      <vt:lpstr>Arial</vt:lpstr>
      <vt:lpstr>Bahnschrift</vt:lpstr>
      <vt:lpstr>Calibri</vt:lpstr>
      <vt:lpstr>Calibri Light</vt:lpstr>
      <vt:lpstr>Times New Roman</vt:lpstr>
      <vt:lpstr>Wingdings</vt:lpstr>
      <vt:lpstr>Thème Office</vt:lpstr>
      <vt:lpstr>LES DIFFERENTS ACTEURS DE LA PREVENTION DES RISQUES PROFESSIONNELS</vt:lpstr>
      <vt:lpstr>Présentation PowerPoint</vt:lpstr>
      <vt:lpstr>LES DIFFERENTS ACTEURS</vt:lpstr>
      <vt:lpstr>L’Employeur et les salariés</vt:lpstr>
      <vt:lpstr>Le rôle de l’employeur</vt:lpstr>
      <vt:lpstr>LES IRP</vt:lpstr>
      <vt:lpstr>Le médecin du travail et les services de prévention et de santé au travail</vt:lpstr>
      <vt:lpstr>Présentation PowerPoint</vt:lpstr>
      <vt:lpstr>Présentation PowerPoint</vt:lpstr>
      <vt:lpstr>Présentation PowerPoint</vt:lpstr>
      <vt:lpstr>Présentation PowerPoint</vt:lpstr>
      <vt:lpstr>Présentation PowerPoint</vt:lpstr>
      <vt:lpstr>Présentation PowerPoint</vt:lpstr>
      <vt:lpstr>Les visites médicales</vt:lpstr>
      <vt:lpstr>Les CARSAT / La CRAMIF</vt:lpstr>
      <vt:lpstr>La sécurité sociale est l’assureur du risque professionnel</vt:lpstr>
      <vt:lpstr>Présentation PowerPoint</vt:lpstr>
      <vt:lpstr>Que dit le Code de la Sécurité sociale ? </vt:lpstr>
      <vt:lpstr>Contrôles et injonctions de la CARSAT </vt:lpstr>
      <vt:lpstr>Majoration du taux accident du travail et maladies professionnelles </vt:lpstr>
      <vt:lpstr>Des aides financières sous conditions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Panorama des suites à disposition des Inspecteurs du Travail</vt:lpstr>
      <vt:lpstr>Présentation PowerPoint</vt:lpstr>
      <vt:lpstr>Présentation PowerPoint</vt:lpstr>
      <vt:lpstr>Présentation PowerPoint</vt:lpstr>
      <vt:lpstr>Présentation PowerPoint</vt:lpstr>
    </vt:vector>
  </TitlesOfParts>
  <Company>DSIC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 DIFFERENTS ACTEURS DE LA PREVENTION DES RISQUES PROFESSIONNELS</dc:title>
  <dc:creator>LEFEBVRE Vincent</dc:creator>
  <cp:lastModifiedBy>LEFEBVRE Vincent</cp:lastModifiedBy>
  <cp:revision>16</cp:revision>
  <dcterms:created xsi:type="dcterms:W3CDTF">2022-11-09T13:22:57Z</dcterms:created>
  <dcterms:modified xsi:type="dcterms:W3CDTF">2022-11-09T18:11:05Z</dcterms:modified>
</cp:coreProperties>
</file>

<file path=docProps/thumbnail.jpeg>
</file>